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tags/tag64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1"/>
  </p:notesMasterIdLst>
  <p:handoutMasterIdLst>
    <p:handoutMasterId r:id="rId22"/>
  </p:handoutMasterIdLst>
  <p:sldIdLst>
    <p:sldId id="388" r:id="rId3"/>
    <p:sldId id="398" r:id="rId4"/>
    <p:sldId id="407" r:id="rId5"/>
    <p:sldId id="408" r:id="rId6"/>
    <p:sldId id="340" r:id="rId7"/>
    <p:sldId id="409" r:id="rId8"/>
    <p:sldId id="410" r:id="rId9"/>
    <p:sldId id="411" r:id="rId10"/>
    <p:sldId id="412" r:id="rId11"/>
    <p:sldId id="413" r:id="rId12"/>
    <p:sldId id="414" r:id="rId13"/>
    <p:sldId id="415" r:id="rId14"/>
    <p:sldId id="416" r:id="rId15"/>
    <p:sldId id="417" r:id="rId16"/>
    <p:sldId id="418" r:id="rId17"/>
    <p:sldId id="420" r:id="rId18"/>
    <p:sldId id="419" r:id="rId19"/>
    <p:sldId id="404" r:id="rId20"/>
  </p:sldIdLst>
  <p:sldSz cx="9144000" cy="5143500" type="screen16x9"/>
  <p:notesSz cx="6858000" cy="9144000"/>
  <p:custDataLst>
    <p:tags r:id="rId23"/>
  </p:custDataLst>
  <p:defaultTextStyle>
    <a:defPPr>
      <a:defRPr lang="zh-CN"/>
    </a:defPPr>
    <a:lvl1pPr marL="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33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89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6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722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79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6">
          <p15:clr>
            <a:srgbClr val="A4A3A4"/>
          </p15:clr>
        </p15:guide>
        <p15:guide id="2" pos="29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5A80"/>
    <a:srgbClr val="293247"/>
    <a:srgbClr val="BA8D2D"/>
    <a:srgbClr val="FEBF00"/>
    <a:srgbClr val="105A7F"/>
    <a:srgbClr val="DF213B"/>
    <a:srgbClr val="2C3E50"/>
    <a:srgbClr val="FC4349"/>
    <a:srgbClr val="C9452E"/>
    <a:srgbClr val="D7D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6" autoAdjust="0"/>
    <p:restoredTop sz="96314" autoAdjust="0"/>
  </p:normalViewPr>
  <p:slideViewPr>
    <p:cSldViewPr>
      <p:cViewPr varScale="1">
        <p:scale>
          <a:sx n="104" d="100"/>
          <a:sy n="104" d="100"/>
        </p:scale>
        <p:origin x="797" y="82"/>
      </p:cViewPr>
      <p:guideLst>
        <p:guide orient="horz" pos="1626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4" d="100"/>
        <a:sy n="3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134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05D9D-C69C-4401-9F91-BB6A25929701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4E991-43C1-4F23-B13D-1A87AE7A51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64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3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689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6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22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79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701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613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722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998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777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767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866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172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195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1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31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135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300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539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105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23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213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479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44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631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PPT改稿\商务\未标题-6 副本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27"/>
            <a:ext cx="2080518" cy="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48" y="2856548"/>
            <a:ext cx="8139178" cy="468634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2700" b="0" u="none" strike="noStrike" kern="1200" cap="none" spc="300" normalizeH="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02444" y="3383756"/>
            <a:ext cx="8139178" cy="808489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200" b="0" i="0" u="none" strike="noStrike" kern="1200" cap="none" spc="150" normalizeH="0" baseline="0" noProof="1">
                <a:solidFill>
                  <a:schemeClr val="accent4">
                    <a:lumMod val="100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2023/11/5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24000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502448" y="972000"/>
            <a:ext cx="3962432" cy="378000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79158" y="972000"/>
            <a:ext cx="3962432" cy="3780000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2023/11/5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24000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02448" y="972000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1" u="none" strike="noStrike" kern="1200" cap="none" spc="200" normalizeH="0" baseline="0">
                <a:solidFill>
                  <a:schemeClr val="accent4">
                    <a:lumMod val="100000"/>
                  </a:schemeClr>
                </a:solidFill>
                <a:uFillTx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02444" y="1341782"/>
            <a:ext cx="3962400" cy="3414176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972000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341782"/>
            <a:ext cx="3962432" cy="3414176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2023/11/5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2023/11/5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2023/11/5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502448" y="972000"/>
            <a:ext cx="3962432" cy="378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679194" y="972000"/>
            <a:ext cx="3962432" cy="378000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  <a:pPr/>
              <a:t>2023/11/5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928351" y="71438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502444" y="714375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2023/11/5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2023/11/5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02448" y="714381"/>
            <a:ext cx="8139178" cy="3780000"/>
          </a:xfrm>
        </p:spPr>
        <p:txBody>
          <a:bodyPr/>
          <a:lstStyle>
            <a:lvl1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2023/11/5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02412" y="1941211"/>
            <a:ext cx="8139178" cy="674375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050" b="0" i="0" u="none" strike="noStrike" kern="1200" cap="none" spc="600" normalizeH="0" baseline="0" noProof="1" dirty="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fld id="{B58979D9-E8A7-4020-9F53-DCBB73454201}" type="datetimeFigureOut">
              <a:rPr lang="zh-CN" altLang="en-US" smtClean="0"/>
              <a:pPr/>
              <a:t>2023/11/5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fld id="{C202D614-3122-4AE3-B731-49486E3899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02412" y="194121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02412" y="2674620"/>
            <a:ext cx="8139178" cy="71323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accent4">
                    <a:lumMod val="100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2023/11/5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24000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02412" y="972000"/>
            <a:ext cx="8139178" cy="3781016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2023/11/5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9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68453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453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371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661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88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78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404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694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921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147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26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16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43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33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259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549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776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066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02412" y="324000"/>
            <a:ext cx="8139178" cy="486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02412" y="972000"/>
            <a:ext cx="8139178" cy="378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2023/11/5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100" b="1" u="none" strike="noStrike" kern="1200" cap="none" spc="200" normalizeH="0">
          <a:solidFill>
            <a:schemeClr val="accent4">
              <a:lumMod val="100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4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6" Type="http://schemas.openxmlformats.org/officeDocument/2006/relationships/hyperlink" Target="https://www.kaggle.com/datasets/lantian773030/pokemonclassification?select=PokemonData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5536" y="1219642"/>
            <a:ext cx="59766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4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機器學習</a:t>
            </a:r>
            <a:endParaRPr lang="en-US" altLang="zh-CN" sz="4400" b="1" spc="400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  <a:p>
            <a:r>
              <a:rPr lang="zh-CN" altLang="en-US" sz="4400" b="1" spc="4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與</a:t>
            </a:r>
            <a:r>
              <a:rPr lang="en-US" altLang="zh-CN" sz="4400" b="1" spc="4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Pytorch</a:t>
            </a:r>
            <a:r>
              <a:rPr lang="en-US" altLang="zh-CN" sz="4400" b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/>
            </a:r>
            <a:br>
              <a:rPr lang="en-US" altLang="zh-CN" sz="4400" b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</a:br>
            <a:r>
              <a:rPr lang="en-US" altLang="zh-CN" sz="4400" b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Mid-term project</a:t>
            </a:r>
            <a:endParaRPr lang="en-US" altLang="zh-CN" sz="4400" b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13009" y="3524141"/>
            <a:ext cx="333720" cy="323215"/>
            <a:chOff x="891974" y="4415843"/>
            <a:chExt cx="450443" cy="450443"/>
          </a:xfrm>
        </p:grpSpPr>
        <p:sp>
          <p:nvSpPr>
            <p:cNvPr id="5" name="椭圆 4"/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1">
                  <a:lumMod val="10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宋体 CN Light" panose="02020300000000000000" pitchFamily="18" charset="-122"/>
              </a:endParaRPr>
            </a:p>
          </p:txBody>
        </p:sp>
        <p:sp>
          <p:nvSpPr>
            <p:cNvPr id="7" name="椭圆 39"/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宋体 CN Light" panose="02020300000000000000" pitchFamily="18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71600" y="3528013"/>
            <a:ext cx="2987102" cy="315469"/>
          </a:xfrm>
          <a:prstGeom prst="rect">
            <a:avLst/>
          </a:prstGeom>
          <a:noFill/>
        </p:spPr>
        <p:txBody>
          <a:bodyPr wrap="square" lIns="68519" tIns="34289" rIns="68519" bIns="3428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4530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匯報人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: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 胡劭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/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M11215075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1" y="782961"/>
            <a:ext cx="936105" cy="400099"/>
            <a:chOff x="1450" y="3280"/>
            <a:chExt cx="2278" cy="947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498" y="3280"/>
              <a:ext cx="2230" cy="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spc="3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報</a:t>
              </a:r>
              <a:r>
                <a:rPr lang="zh-TW" altLang="en-US" sz="2000" spc="3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告</a:t>
              </a:r>
              <a:endParaRPr lang="en-US" altLang="zh-CN" sz="20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1520" y="123478"/>
            <a:ext cx="8502015" cy="461645"/>
            <a:chOff x="371" y="301"/>
            <a:chExt cx="13389" cy="727"/>
          </a:xfrm>
        </p:grpSpPr>
        <p:sp>
          <p:nvSpPr>
            <p:cNvPr id="6" name="箭头: V 形 3"/>
            <p:cNvSpPr/>
            <p:nvPr/>
          </p:nvSpPr>
          <p:spPr>
            <a:xfrm>
              <a:off x="713" y="514"/>
              <a:ext cx="419" cy="48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5" name="箭头: V 形 4"/>
            <p:cNvSpPr/>
            <p:nvPr/>
          </p:nvSpPr>
          <p:spPr>
            <a:xfrm>
              <a:off x="1014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505" y="992"/>
              <a:ext cx="12255" cy="0"/>
            </a:xfrm>
            <a:prstGeom prst="line">
              <a:avLst/>
            </a:prstGeom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434" y="301"/>
              <a:ext cx="1432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Train</a:t>
              </a:r>
              <a:endParaRPr lang="zh-CN" altLang="en-US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28" name="箭头: V 形 8"/>
            <p:cNvSpPr/>
            <p:nvPr/>
          </p:nvSpPr>
          <p:spPr>
            <a:xfrm>
              <a:off x="371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0A93EEBA-AB55-41F2-B797-F66C70070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771550"/>
            <a:ext cx="5711095" cy="410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18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1520" y="123478"/>
            <a:ext cx="8502015" cy="461645"/>
            <a:chOff x="371" y="301"/>
            <a:chExt cx="13389" cy="727"/>
          </a:xfrm>
        </p:grpSpPr>
        <p:sp>
          <p:nvSpPr>
            <p:cNvPr id="6" name="箭头: V 形 3"/>
            <p:cNvSpPr/>
            <p:nvPr/>
          </p:nvSpPr>
          <p:spPr>
            <a:xfrm>
              <a:off x="713" y="514"/>
              <a:ext cx="419" cy="48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5" name="箭头: V 形 4"/>
            <p:cNvSpPr/>
            <p:nvPr/>
          </p:nvSpPr>
          <p:spPr>
            <a:xfrm>
              <a:off x="1014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505" y="992"/>
              <a:ext cx="12255" cy="0"/>
            </a:xfrm>
            <a:prstGeom prst="line">
              <a:avLst/>
            </a:prstGeom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434" y="301"/>
              <a:ext cx="1440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Valid</a:t>
              </a:r>
              <a:endParaRPr lang="zh-CN" altLang="en-US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28" name="箭头: V 形 8"/>
            <p:cNvSpPr/>
            <p:nvPr/>
          </p:nvSpPr>
          <p:spPr>
            <a:xfrm>
              <a:off x="371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8FCB95B5-567E-4D5F-8CB6-28BC54E19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131590"/>
            <a:ext cx="6167347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924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1520" y="123478"/>
            <a:ext cx="8502015" cy="461645"/>
            <a:chOff x="371" y="301"/>
            <a:chExt cx="13389" cy="727"/>
          </a:xfrm>
        </p:grpSpPr>
        <p:sp>
          <p:nvSpPr>
            <p:cNvPr id="6" name="箭头: V 形 3"/>
            <p:cNvSpPr/>
            <p:nvPr/>
          </p:nvSpPr>
          <p:spPr>
            <a:xfrm>
              <a:off x="713" y="514"/>
              <a:ext cx="419" cy="48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5" name="箭头: V 形 4"/>
            <p:cNvSpPr/>
            <p:nvPr/>
          </p:nvSpPr>
          <p:spPr>
            <a:xfrm>
              <a:off x="1014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505" y="992"/>
              <a:ext cx="12255" cy="0"/>
            </a:xfrm>
            <a:prstGeom prst="line">
              <a:avLst/>
            </a:prstGeom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434" y="301"/>
              <a:ext cx="1216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Test</a:t>
              </a:r>
              <a:endParaRPr lang="zh-CN" altLang="en-US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28" name="箭头: V 形 8"/>
            <p:cNvSpPr/>
            <p:nvPr/>
          </p:nvSpPr>
          <p:spPr>
            <a:xfrm>
              <a:off x="371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893C5D32-44F9-4363-8EBF-C10881B86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1048"/>
            <a:ext cx="8928992" cy="369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395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1520" y="123478"/>
            <a:ext cx="8502015" cy="461645"/>
            <a:chOff x="371" y="301"/>
            <a:chExt cx="13389" cy="727"/>
          </a:xfrm>
        </p:grpSpPr>
        <p:sp>
          <p:nvSpPr>
            <p:cNvPr id="6" name="箭头: V 形 3"/>
            <p:cNvSpPr/>
            <p:nvPr/>
          </p:nvSpPr>
          <p:spPr>
            <a:xfrm>
              <a:off x="713" y="514"/>
              <a:ext cx="419" cy="48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5" name="箭头: V 形 4"/>
            <p:cNvSpPr/>
            <p:nvPr/>
          </p:nvSpPr>
          <p:spPr>
            <a:xfrm>
              <a:off x="1014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505" y="992"/>
              <a:ext cx="12255" cy="0"/>
            </a:xfrm>
            <a:prstGeom prst="line">
              <a:avLst/>
            </a:prstGeom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434" y="301"/>
              <a:ext cx="1730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Result</a:t>
              </a:r>
              <a:endParaRPr lang="zh-CN" altLang="en-US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28" name="箭头: V 形 8"/>
            <p:cNvSpPr/>
            <p:nvPr/>
          </p:nvSpPr>
          <p:spPr>
            <a:xfrm>
              <a:off x="371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83F51BAF-328A-4690-BDB5-2978F4A950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" t="6802" r="8242" b="4344"/>
          <a:stretch/>
        </p:blipFill>
        <p:spPr>
          <a:xfrm>
            <a:off x="216004" y="1563637"/>
            <a:ext cx="4082577" cy="31908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2A9BF61-6C74-46F1-BB11-A36B74C1CB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5" t="4662" r="8514" b="3938"/>
          <a:stretch/>
        </p:blipFill>
        <p:spPr>
          <a:xfrm>
            <a:off x="4731538" y="1563638"/>
            <a:ext cx="3902300" cy="315895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35B288B-CAC8-4D52-90A6-367101367E6A}"/>
              </a:ext>
            </a:extLst>
          </p:cNvPr>
          <p:cNvSpPr txBox="1"/>
          <p:nvPr/>
        </p:nvSpPr>
        <p:spPr>
          <a:xfrm>
            <a:off x="1547664" y="1001049"/>
            <a:ext cx="158450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epoch:150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4AD766E-11B9-4B61-BC1B-D39143F2D60B}"/>
              </a:ext>
            </a:extLst>
          </p:cNvPr>
          <p:cNvSpPr txBox="1"/>
          <p:nvPr/>
        </p:nvSpPr>
        <p:spPr>
          <a:xfrm>
            <a:off x="5868144" y="1001049"/>
            <a:ext cx="174204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epoch:1000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37278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1520" y="123478"/>
            <a:ext cx="8502015" cy="461645"/>
            <a:chOff x="371" y="301"/>
            <a:chExt cx="13389" cy="727"/>
          </a:xfrm>
        </p:grpSpPr>
        <p:sp>
          <p:nvSpPr>
            <p:cNvPr id="6" name="箭头: V 形 3"/>
            <p:cNvSpPr/>
            <p:nvPr/>
          </p:nvSpPr>
          <p:spPr>
            <a:xfrm>
              <a:off x="713" y="514"/>
              <a:ext cx="419" cy="48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5" name="箭头: V 形 4"/>
            <p:cNvSpPr/>
            <p:nvPr/>
          </p:nvSpPr>
          <p:spPr>
            <a:xfrm>
              <a:off x="1014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505" y="992"/>
              <a:ext cx="12255" cy="0"/>
            </a:xfrm>
            <a:prstGeom prst="line">
              <a:avLst/>
            </a:prstGeom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434" y="301"/>
              <a:ext cx="1216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Test</a:t>
              </a:r>
              <a:endParaRPr lang="zh-CN" altLang="en-US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28" name="箭头: V 形 8"/>
            <p:cNvSpPr/>
            <p:nvPr/>
          </p:nvSpPr>
          <p:spPr>
            <a:xfrm>
              <a:off x="371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87EC290E-EA87-4CDE-8D21-1B143E7856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6142" r="16697" b="2968"/>
          <a:stretch/>
        </p:blipFill>
        <p:spPr>
          <a:xfrm>
            <a:off x="107504" y="1307850"/>
            <a:ext cx="2057594" cy="2104894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292F085D-A941-4404-B2CC-F8B3DECD9FE3}"/>
              </a:ext>
            </a:extLst>
          </p:cNvPr>
          <p:cNvSpPr/>
          <p:nvPr/>
        </p:nvSpPr>
        <p:spPr>
          <a:xfrm>
            <a:off x="863566" y="3890316"/>
            <a:ext cx="650954" cy="667731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EA57561-C400-4DFF-A2D7-BB0D46C3CC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0" t="5371" r="17524" b="3739"/>
          <a:stretch/>
        </p:blipFill>
        <p:spPr>
          <a:xfrm>
            <a:off x="2366624" y="1297676"/>
            <a:ext cx="2090608" cy="2124019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12072F87-6183-4FF1-A091-BEA562AA7329}"/>
              </a:ext>
            </a:extLst>
          </p:cNvPr>
          <p:cNvSpPr/>
          <p:nvPr/>
        </p:nvSpPr>
        <p:spPr>
          <a:xfrm>
            <a:off x="3145259" y="3890316"/>
            <a:ext cx="650954" cy="667731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F6C6B793-CC6D-4E40-AEBE-A55D32590F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4" t="5985" r="17678" b="3737"/>
          <a:stretch/>
        </p:blipFill>
        <p:spPr>
          <a:xfrm>
            <a:off x="4604698" y="1307850"/>
            <a:ext cx="2090608" cy="2104896"/>
          </a:xfrm>
          <a:prstGeom prst="rect">
            <a:avLst/>
          </a:prstGeom>
        </p:spPr>
      </p:pic>
      <p:sp>
        <p:nvSpPr>
          <p:cNvPr id="20" name="十字形 19">
            <a:extLst>
              <a:ext uri="{FF2B5EF4-FFF2-40B4-BE49-F238E27FC236}">
                <a16:creationId xmlns:a16="http://schemas.microsoft.com/office/drawing/2014/main" id="{E604A7E9-5695-4E1B-AB08-258CD138B397}"/>
              </a:ext>
            </a:extLst>
          </p:cNvPr>
          <p:cNvSpPr/>
          <p:nvPr/>
        </p:nvSpPr>
        <p:spPr>
          <a:xfrm rot="18961838">
            <a:off x="5344207" y="3791855"/>
            <a:ext cx="864654" cy="864654"/>
          </a:xfrm>
          <a:prstGeom prst="plus">
            <a:avLst>
              <a:gd name="adj" fmla="val 447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284E294E-05EA-475A-8EDC-3D79EA8E73DB}"/>
              </a:ext>
            </a:extLst>
          </p:cNvPr>
          <p:cNvSpPr/>
          <p:nvPr/>
        </p:nvSpPr>
        <p:spPr>
          <a:xfrm>
            <a:off x="7611624" y="3890316"/>
            <a:ext cx="650954" cy="667731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A5DB9450-058F-40FB-B088-83B6670232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7" t="5620" r="16443" b="4283"/>
          <a:stretch/>
        </p:blipFill>
        <p:spPr>
          <a:xfrm>
            <a:off x="6768095" y="1297676"/>
            <a:ext cx="2160897" cy="2104896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635B288B-CAC8-4D52-90A6-367101367E6A}"/>
              </a:ext>
            </a:extLst>
          </p:cNvPr>
          <p:cNvSpPr txBox="1"/>
          <p:nvPr/>
        </p:nvSpPr>
        <p:spPr>
          <a:xfrm>
            <a:off x="5028433" y="831772"/>
            <a:ext cx="136815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epoch:150</a:t>
            </a:r>
            <a:endParaRPr lang="zh-TW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4AD766E-11B9-4B61-BC1B-D39143F2D60B}"/>
              </a:ext>
            </a:extLst>
          </p:cNvPr>
          <p:cNvSpPr txBox="1"/>
          <p:nvPr/>
        </p:nvSpPr>
        <p:spPr>
          <a:xfrm>
            <a:off x="7100264" y="831772"/>
            <a:ext cx="1504184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epoch:1000</a:t>
            </a:r>
            <a:endParaRPr lang="zh-TW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90123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1520" y="123478"/>
            <a:ext cx="8502015" cy="461645"/>
            <a:chOff x="371" y="301"/>
            <a:chExt cx="13389" cy="727"/>
          </a:xfrm>
        </p:grpSpPr>
        <p:sp>
          <p:nvSpPr>
            <p:cNvPr id="6" name="箭头: V 形 3"/>
            <p:cNvSpPr/>
            <p:nvPr/>
          </p:nvSpPr>
          <p:spPr>
            <a:xfrm>
              <a:off x="713" y="514"/>
              <a:ext cx="419" cy="48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5" name="箭头: V 形 4"/>
            <p:cNvSpPr/>
            <p:nvPr/>
          </p:nvSpPr>
          <p:spPr>
            <a:xfrm>
              <a:off x="1014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505" y="992"/>
              <a:ext cx="12255" cy="0"/>
            </a:xfrm>
            <a:prstGeom prst="line">
              <a:avLst/>
            </a:prstGeom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434" y="301"/>
              <a:ext cx="1216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Test</a:t>
              </a:r>
              <a:endParaRPr lang="zh-CN" altLang="en-US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28" name="箭头: V 形 8"/>
            <p:cNvSpPr/>
            <p:nvPr/>
          </p:nvSpPr>
          <p:spPr>
            <a:xfrm>
              <a:off x="371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0" y="1131590"/>
            <a:ext cx="9016055" cy="3474669"/>
            <a:chOff x="200256" y="1098856"/>
            <a:chExt cx="11656289" cy="4492180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292F085D-A941-4404-B2CC-F8B3DECD9FE3}"/>
                </a:ext>
              </a:extLst>
            </p:cNvPr>
            <p:cNvSpPr/>
            <p:nvPr/>
          </p:nvSpPr>
          <p:spPr>
            <a:xfrm>
              <a:off x="1192305" y="4567518"/>
              <a:ext cx="869576" cy="891988"/>
            </a:xfrm>
            <a:prstGeom prst="ellipse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十字形 8">
              <a:extLst>
                <a:ext uri="{FF2B5EF4-FFF2-40B4-BE49-F238E27FC236}">
                  <a16:creationId xmlns:a16="http://schemas.microsoft.com/office/drawing/2014/main" id="{E604A7E9-5695-4E1B-AB08-258CD138B397}"/>
                </a:ext>
              </a:extLst>
            </p:cNvPr>
            <p:cNvSpPr/>
            <p:nvPr/>
          </p:nvSpPr>
          <p:spPr>
            <a:xfrm rot="18961838">
              <a:off x="7177768" y="4435988"/>
              <a:ext cx="1155048" cy="1155048"/>
            </a:xfrm>
            <a:prstGeom prst="plus">
              <a:avLst>
                <a:gd name="adj" fmla="val 4476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00ACCA0-CE5C-4F74-9692-3B49D92E1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74" t="6189" r="17678" b="3738"/>
            <a:stretch/>
          </p:blipFill>
          <p:spPr>
            <a:xfrm>
              <a:off x="200256" y="1098856"/>
              <a:ext cx="2853673" cy="286667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1280ABE2-E95C-43E4-9986-69D9BB9C6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93" t="7115" r="19330" b="4784"/>
            <a:stretch/>
          </p:blipFill>
          <p:spPr>
            <a:xfrm>
              <a:off x="6276989" y="1258973"/>
              <a:ext cx="2638711" cy="2725270"/>
            </a:xfrm>
            <a:prstGeom prst="rect">
              <a:avLst/>
            </a:prstGeom>
          </p:spPr>
        </p:pic>
        <p:sp>
          <p:nvSpPr>
            <p:cNvPr id="12" name="十字形 11">
              <a:extLst>
                <a:ext uri="{FF2B5EF4-FFF2-40B4-BE49-F238E27FC236}">
                  <a16:creationId xmlns:a16="http://schemas.microsoft.com/office/drawing/2014/main" id="{50347A50-C490-470D-9A69-B28C6C498428}"/>
                </a:ext>
              </a:extLst>
            </p:cNvPr>
            <p:cNvSpPr/>
            <p:nvPr/>
          </p:nvSpPr>
          <p:spPr>
            <a:xfrm rot="18961838">
              <a:off x="9959666" y="4435988"/>
              <a:ext cx="1155048" cy="1155048"/>
            </a:xfrm>
            <a:prstGeom prst="plus">
              <a:avLst>
                <a:gd name="adj" fmla="val 4476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059B73C1-9390-4715-A1F8-D21D04AA6A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8" t="6355" r="17085" b="4646"/>
            <a:stretch/>
          </p:blipFill>
          <p:spPr>
            <a:xfrm>
              <a:off x="3201025" y="1117570"/>
              <a:ext cx="2868705" cy="2866673"/>
            </a:xfrm>
            <a:prstGeom prst="rect">
              <a:avLst/>
            </a:prstGeom>
          </p:spPr>
        </p:pic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A19B929-ADDC-4CBC-9E0D-64D8A4379ECF}"/>
                </a:ext>
              </a:extLst>
            </p:cNvPr>
            <p:cNvSpPr/>
            <p:nvPr/>
          </p:nvSpPr>
          <p:spPr>
            <a:xfrm>
              <a:off x="4200589" y="4567518"/>
              <a:ext cx="869576" cy="891988"/>
            </a:xfrm>
            <a:prstGeom prst="ellipse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E5EB8517-4D10-4CCE-9BF3-E5F7D6833E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0" t="5372" r="18649" b="3737"/>
            <a:stretch/>
          </p:blipFill>
          <p:spPr>
            <a:xfrm>
              <a:off x="9217834" y="1258973"/>
              <a:ext cx="2638711" cy="2745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56682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1520" y="123478"/>
            <a:ext cx="8502015" cy="461645"/>
            <a:chOff x="371" y="301"/>
            <a:chExt cx="13389" cy="727"/>
          </a:xfrm>
        </p:grpSpPr>
        <p:sp>
          <p:nvSpPr>
            <p:cNvPr id="6" name="箭头: V 形 3"/>
            <p:cNvSpPr/>
            <p:nvPr/>
          </p:nvSpPr>
          <p:spPr>
            <a:xfrm>
              <a:off x="713" y="514"/>
              <a:ext cx="419" cy="48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5" name="箭头: V 形 4"/>
            <p:cNvSpPr/>
            <p:nvPr/>
          </p:nvSpPr>
          <p:spPr>
            <a:xfrm>
              <a:off x="1014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505" y="992"/>
              <a:ext cx="12255" cy="0"/>
            </a:xfrm>
            <a:prstGeom prst="line">
              <a:avLst/>
            </a:prstGeom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434" y="301"/>
              <a:ext cx="1216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Test</a:t>
              </a:r>
              <a:endParaRPr lang="zh-CN" altLang="en-US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28" name="箭头: V 形 8"/>
            <p:cNvSpPr/>
            <p:nvPr/>
          </p:nvSpPr>
          <p:spPr>
            <a:xfrm>
              <a:off x="371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</p:grpSp>
      <p:sp>
        <p:nvSpPr>
          <p:cNvPr id="18" name="十字形 17">
            <a:extLst>
              <a:ext uri="{FF2B5EF4-FFF2-40B4-BE49-F238E27FC236}">
                <a16:creationId xmlns:a16="http://schemas.microsoft.com/office/drawing/2014/main" id="{072D325C-CB57-4803-8024-691AFE106FC8}"/>
              </a:ext>
            </a:extLst>
          </p:cNvPr>
          <p:cNvSpPr/>
          <p:nvPr/>
        </p:nvSpPr>
        <p:spPr>
          <a:xfrm rot="18961838">
            <a:off x="751571" y="3782246"/>
            <a:ext cx="889444" cy="889443"/>
          </a:xfrm>
          <a:prstGeom prst="plus">
            <a:avLst>
              <a:gd name="adj" fmla="val 447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125284" y="1275606"/>
            <a:ext cx="8911212" cy="3396085"/>
            <a:chOff x="323251" y="1180816"/>
            <a:chExt cx="11572266" cy="4410220"/>
          </a:xfrm>
        </p:grpSpPr>
        <p:sp>
          <p:nvSpPr>
            <p:cNvPr id="20" name="十字形 19">
              <a:extLst>
                <a:ext uri="{FF2B5EF4-FFF2-40B4-BE49-F238E27FC236}">
                  <a16:creationId xmlns:a16="http://schemas.microsoft.com/office/drawing/2014/main" id="{E604A7E9-5695-4E1B-AB08-258CD138B397}"/>
                </a:ext>
              </a:extLst>
            </p:cNvPr>
            <p:cNvSpPr/>
            <p:nvPr/>
          </p:nvSpPr>
          <p:spPr>
            <a:xfrm rot="18961838">
              <a:off x="7177768" y="4435988"/>
              <a:ext cx="1155048" cy="1155048"/>
            </a:xfrm>
            <a:prstGeom prst="plus">
              <a:avLst>
                <a:gd name="adj" fmla="val 4476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DCA4BADD-7D1A-4761-A8F7-4F41EF180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0" t="5985" r="18649" b="3737"/>
            <a:stretch/>
          </p:blipFill>
          <p:spPr>
            <a:xfrm>
              <a:off x="323251" y="1232579"/>
              <a:ext cx="2688728" cy="2778876"/>
            </a:xfrm>
            <a:prstGeom prst="rect">
              <a:avLst/>
            </a:prstGeom>
          </p:spPr>
        </p:pic>
        <p:sp>
          <p:nvSpPr>
            <p:cNvPr id="22" name="十字形 21">
              <a:extLst>
                <a:ext uri="{FF2B5EF4-FFF2-40B4-BE49-F238E27FC236}">
                  <a16:creationId xmlns:a16="http://schemas.microsoft.com/office/drawing/2014/main" id="{84361A13-EEBF-469F-B891-890770E12465}"/>
                </a:ext>
              </a:extLst>
            </p:cNvPr>
            <p:cNvSpPr/>
            <p:nvPr/>
          </p:nvSpPr>
          <p:spPr>
            <a:xfrm rot="18961838">
              <a:off x="4097567" y="4435987"/>
              <a:ext cx="1155048" cy="1155048"/>
            </a:xfrm>
            <a:prstGeom prst="plus">
              <a:avLst>
                <a:gd name="adj" fmla="val 4476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59D0DD9A-859D-4BCF-82A8-91263D5CD3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0" t="5936" r="17065" b="5421"/>
            <a:stretch/>
          </p:blipFill>
          <p:spPr>
            <a:xfrm>
              <a:off x="6273901" y="1180816"/>
              <a:ext cx="2868705" cy="2823169"/>
            </a:xfrm>
            <a:prstGeom prst="rect">
              <a:avLst/>
            </a:prstGeom>
          </p:spPr>
        </p:pic>
        <p:sp>
          <p:nvSpPr>
            <p:cNvPr id="24" name="十字形 23">
              <a:extLst>
                <a:ext uri="{FF2B5EF4-FFF2-40B4-BE49-F238E27FC236}">
                  <a16:creationId xmlns:a16="http://schemas.microsoft.com/office/drawing/2014/main" id="{50347A50-C490-470D-9A69-B28C6C498428}"/>
                </a:ext>
              </a:extLst>
            </p:cNvPr>
            <p:cNvSpPr/>
            <p:nvPr/>
          </p:nvSpPr>
          <p:spPr>
            <a:xfrm rot="18961838">
              <a:off x="10019585" y="4435987"/>
              <a:ext cx="1155048" cy="1155048"/>
            </a:xfrm>
            <a:prstGeom prst="plus">
              <a:avLst>
                <a:gd name="adj" fmla="val 4476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66F3879C-F84E-4353-883B-8C8BE86065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5" t="6259" r="15362" b="4282"/>
            <a:stretch/>
          </p:blipFill>
          <p:spPr>
            <a:xfrm>
              <a:off x="3224568" y="1232579"/>
              <a:ext cx="2873272" cy="2759853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65A5DEAD-ED1A-4936-B627-CBF6559CD5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2" t="6471" r="18597" b="5169"/>
            <a:stretch/>
          </p:blipFill>
          <p:spPr>
            <a:xfrm>
              <a:off x="9178863" y="1220574"/>
              <a:ext cx="2716654" cy="2771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89132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1520" y="123478"/>
            <a:ext cx="8502015" cy="461645"/>
            <a:chOff x="371" y="301"/>
            <a:chExt cx="13389" cy="727"/>
          </a:xfrm>
        </p:grpSpPr>
        <p:sp>
          <p:nvSpPr>
            <p:cNvPr id="6" name="箭头: V 形 3"/>
            <p:cNvSpPr/>
            <p:nvPr/>
          </p:nvSpPr>
          <p:spPr>
            <a:xfrm>
              <a:off x="713" y="514"/>
              <a:ext cx="419" cy="48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5" name="箭头: V 形 4"/>
            <p:cNvSpPr/>
            <p:nvPr/>
          </p:nvSpPr>
          <p:spPr>
            <a:xfrm>
              <a:off x="1014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505" y="992"/>
              <a:ext cx="12255" cy="0"/>
            </a:xfrm>
            <a:prstGeom prst="line">
              <a:avLst/>
            </a:prstGeom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434" y="301"/>
              <a:ext cx="1216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Test</a:t>
              </a:r>
              <a:endParaRPr lang="zh-CN" altLang="en-US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28" name="箭头: V 形 8"/>
            <p:cNvSpPr/>
            <p:nvPr/>
          </p:nvSpPr>
          <p:spPr>
            <a:xfrm>
              <a:off x="371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971600" y="1059582"/>
            <a:ext cx="7259001" cy="3636692"/>
            <a:chOff x="1273439" y="1112001"/>
            <a:chExt cx="9656235" cy="4837683"/>
          </a:xfrm>
        </p:grpSpPr>
        <p:sp>
          <p:nvSpPr>
            <p:cNvPr id="14" name="十字形 13">
              <a:extLst>
                <a:ext uri="{FF2B5EF4-FFF2-40B4-BE49-F238E27FC236}">
                  <a16:creationId xmlns:a16="http://schemas.microsoft.com/office/drawing/2014/main" id="{84361A13-EEBF-469F-B891-890770E12465}"/>
                </a:ext>
              </a:extLst>
            </p:cNvPr>
            <p:cNvSpPr/>
            <p:nvPr/>
          </p:nvSpPr>
          <p:spPr>
            <a:xfrm rot="18961838">
              <a:off x="2082430" y="4794636"/>
              <a:ext cx="1155049" cy="1155048"/>
            </a:xfrm>
            <a:prstGeom prst="plus">
              <a:avLst>
                <a:gd name="adj" fmla="val 4476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C855EC3-1FE0-4586-A6C7-A4DA51E9C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4" t="5995" r="27544" b="4953"/>
            <a:stretch/>
          </p:blipFill>
          <p:spPr>
            <a:xfrm>
              <a:off x="1273439" y="1112001"/>
              <a:ext cx="2436657" cy="330960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ABCB69ED-824D-4A72-A492-D8F6206C7A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7" t="6189" r="17678" b="5779"/>
            <a:stretch/>
          </p:blipFill>
          <p:spPr>
            <a:xfrm>
              <a:off x="7657099" y="1244847"/>
              <a:ext cx="3272575" cy="3176756"/>
            </a:xfrm>
            <a:prstGeom prst="rect">
              <a:avLst/>
            </a:prstGeom>
          </p:spPr>
        </p:pic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D0E31E01-4A46-4750-A132-422C20F7F719}"/>
                </a:ext>
              </a:extLst>
            </p:cNvPr>
            <p:cNvSpPr/>
            <p:nvPr/>
          </p:nvSpPr>
          <p:spPr>
            <a:xfrm>
              <a:off x="9004526" y="4926165"/>
              <a:ext cx="869576" cy="891988"/>
            </a:xfrm>
            <a:prstGeom prst="ellipse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B3C11A8-CF41-457F-90AF-FDB9D3256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5" t="6189" r="26103" b="3738"/>
            <a:stretch/>
          </p:blipFill>
          <p:spPr>
            <a:xfrm>
              <a:off x="4392704" y="1125449"/>
              <a:ext cx="2532621" cy="3415552"/>
            </a:xfrm>
            <a:prstGeom prst="rect">
              <a:avLst/>
            </a:prstGeom>
          </p:spPr>
        </p:pic>
        <p:sp>
          <p:nvSpPr>
            <p:cNvPr id="20" name="十字形 19">
              <a:extLst>
                <a:ext uri="{FF2B5EF4-FFF2-40B4-BE49-F238E27FC236}">
                  <a16:creationId xmlns:a16="http://schemas.microsoft.com/office/drawing/2014/main" id="{C369278B-E890-4E57-9590-550E249502F0}"/>
                </a:ext>
              </a:extLst>
            </p:cNvPr>
            <p:cNvSpPr/>
            <p:nvPr/>
          </p:nvSpPr>
          <p:spPr>
            <a:xfrm rot="18961838">
              <a:off x="5152475" y="4794634"/>
              <a:ext cx="1155049" cy="1155048"/>
            </a:xfrm>
            <a:prstGeom prst="plus">
              <a:avLst>
                <a:gd name="adj" fmla="val 4476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73035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23528" y="2139702"/>
            <a:ext cx="4278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1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u="none" strike="noStrike" kern="1200" cap="none" spc="400" normalizeH="0" baseline="0" noProof="0" dirty="0" smtClean="0">
                <a:ln>
                  <a:noFill/>
                </a:ln>
                <a:solidFill>
                  <a:srgbClr val="2932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報告完畢謝謝</a:t>
            </a:r>
            <a:r>
              <a:rPr kumimoji="0" lang="en-US" altLang="zh-TW" sz="4800" b="0" u="none" strike="noStrike" kern="1200" cap="none" spc="400" normalizeH="0" baseline="0" noProof="0" dirty="0" smtClean="0">
                <a:ln>
                  <a:noFill/>
                </a:ln>
                <a:solidFill>
                  <a:srgbClr val="2932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!</a:t>
            </a:r>
            <a:endParaRPr kumimoji="0" lang="en-US" altLang="zh-CN" sz="4800" b="0" u="none" strike="noStrike" kern="1200" cap="none" spc="400" normalizeH="0" baseline="0" noProof="0" dirty="0">
              <a:ln>
                <a:noFill/>
              </a:ln>
              <a:solidFill>
                <a:srgbClr val="2932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95536" y="1563638"/>
            <a:ext cx="3939577" cy="431800"/>
            <a:chOff x="1492" y="3308"/>
            <a:chExt cx="1123" cy="680"/>
          </a:xfrm>
        </p:grpSpPr>
        <p:sp>
          <p:nvSpPr>
            <p:cNvPr id="22" name="矩形 21"/>
            <p:cNvSpPr/>
            <p:nvPr/>
          </p:nvSpPr>
          <p:spPr>
            <a:xfrm>
              <a:off x="1492" y="3308"/>
              <a:ext cx="1107" cy="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1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01" y="3400"/>
              <a:ext cx="1114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TW" altLang="en-US" sz="1600" b="1" i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機器學習與 </a:t>
              </a:r>
              <a:r>
                <a:rPr lang="en-US" altLang="zh-CN" sz="1600" b="1" i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Pytorch</a:t>
              </a:r>
              <a:r>
                <a:rPr lang="zh-TW" altLang="en-US" sz="1600" b="1" i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 </a:t>
              </a:r>
              <a:r>
                <a:rPr lang="en-US" altLang="zh-CN" sz="1600" b="1" i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Mid-term project</a:t>
              </a:r>
              <a:endParaRPr lang="en-US" altLang="zh-CN" sz="16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</p:grpSp>
      <p:sp>
        <p:nvSpPr>
          <p:cNvPr id="26" name="文本框 15"/>
          <p:cNvSpPr txBox="1"/>
          <p:nvPr/>
        </p:nvSpPr>
        <p:spPr>
          <a:xfrm>
            <a:off x="1979712" y="2976361"/>
            <a:ext cx="2664296" cy="315469"/>
          </a:xfrm>
          <a:prstGeom prst="rect">
            <a:avLst/>
          </a:prstGeom>
          <a:noFill/>
        </p:spPr>
        <p:txBody>
          <a:bodyPr wrap="square" lIns="68519" tIns="34289" rIns="68519" bIns="3428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4530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匯報人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: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 胡劭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/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M11215075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6492179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923928" y="1068398"/>
            <a:ext cx="5220072" cy="173990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03200" dist="152400" dir="5400000" algn="t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4787" y="1167981"/>
            <a:ext cx="3395360" cy="317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寶可夢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是一個很大的市場，不論是手遊還是大型機台，全世界都有很多人喜愛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我本身也是寶可夢的粉絲，小時候看到我是誰的時候，都會想猜出剪影， 所以想先做出一個能夠分辨寶可夢是哪一隻的分類器，類似大木博士的寶可夢圖鑑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1520" y="123478"/>
            <a:ext cx="8502015" cy="461645"/>
            <a:chOff x="371" y="301"/>
            <a:chExt cx="13389" cy="727"/>
          </a:xfrm>
        </p:grpSpPr>
        <p:sp>
          <p:nvSpPr>
            <p:cNvPr id="6" name="箭头: V 形 3"/>
            <p:cNvSpPr/>
            <p:nvPr/>
          </p:nvSpPr>
          <p:spPr>
            <a:xfrm>
              <a:off x="713" y="514"/>
              <a:ext cx="419" cy="48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5" name="箭头: V 形 4"/>
            <p:cNvSpPr/>
            <p:nvPr/>
          </p:nvSpPr>
          <p:spPr>
            <a:xfrm>
              <a:off x="1014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505" y="992"/>
              <a:ext cx="12255" cy="0"/>
            </a:xfrm>
            <a:prstGeom prst="line">
              <a:avLst/>
            </a:prstGeom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434" y="301"/>
              <a:ext cx="1260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動機</a:t>
              </a:r>
              <a:endParaRPr lang="zh-CN" altLang="en-US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28" name="箭头: V 形 8"/>
            <p:cNvSpPr/>
            <p:nvPr/>
          </p:nvSpPr>
          <p:spPr>
            <a:xfrm>
              <a:off x="371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" t="2401" r="1972" b="1000"/>
          <a:stretch/>
        </p:blipFill>
        <p:spPr>
          <a:xfrm>
            <a:off x="4220580" y="1851670"/>
            <a:ext cx="4626768" cy="259550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1520" y="123478"/>
            <a:ext cx="8502015" cy="461645"/>
            <a:chOff x="371" y="301"/>
            <a:chExt cx="13389" cy="727"/>
          </a:xfrm>
        </p:grpSpPr>
        <p:sp>
          <p:nvSpPr>
            <p:cNvPr id="6" name="箭头: V 形 3"/>
            <p:cNvSpPr/>
            <p:nvPr/>
          </p:nvSpPr>
          <p:spPr>
            <a:xfrm>
              <a:off x="713" y="514"/>
              <a:ext cx="419" cy="48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5" name="箭头: V 形 4"/>
            <p:cNvSpPr/>
            <p:nvPr/>
          </p:nvSpPr>
          <p:spPr>
            <a:xfrm>
              <a:off x="1014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505" y="992"/>
              <a:ext cx="12255" cy="0"/>
            </a:xfrm>
            <a:prstGeom prst="line">
              <a:avLst/>
            </a:prstGeom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434" y="301"/>
              <a:ext cx="1260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方</a:t>
              </a:r>
              <a:r>
                <a:rPr lang="zh-TW" altLang="en-US" sz="24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法</a:t>
              </a:r>
              <a:endParaRPr lang="zh-CN" altLang="en-US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28" name="箭头: V 形 8"/>
            <p:cNvSpPr/>
            <p:nvPr/>
          </p:nvSpPr>
          <p:spPr>
            <a:xfrm>
              <a:off x="371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</p:grpSp>
      <p:grpSp>
        <p:nvGrpSpPr>
          <p:cNvPr id="11" name="组合 4"/>
          <p:cNvGrpSpPr/>
          <p:nvPr/>
        </p:nvGrpSpPr>
        <p:grpSpPr>
          <a:xfrm>
            <a:off x="179512" y="1894853"/>
            <a:ext cx="8809420" cy="1799616"/>
            <a:chOff x="806609" y="3509755"/>
            <a:chExt cx="10343040" cy="2008187"/>
          </a:xfrm>
        </p:grpSpPr>
        <p:grpSp>
          <p:nvGrpSpPr>
            <p:cNvPr id="12" name="组合 44"/>
            <p:cNvGrpSpPr/>
            <p:nvPr/>
          </p:nvGrpSpPr>
          <p:grpSpPr bwMode="auto">
            <a:xfrm>
              <a:off x="806609" y="3532106"/>
              <a:ext cx="10343040" cy="1959292"/>
              <a:chOff x="1278168" y="2752056"/>
              <a:chExt cx="9402532" cy="1781844"/>
            </a:xfrm>
          </p:grpSpPr>
          <p:sp>
            <p:nvSpPr>
              <p:cNvPr id="30" name="椭圆 28"/>
              <p:cNvSpPr/>
              <p:nvPr/>
            </p:nvSpPr>
            <p:spPr>
              <a:xfrm>
                <a:off x="2406852" y="3641390"/>
                <a:ext cx="1785894" cy="892510"/>
              </a:xfrm>
              <a:custGeom>
                <a:avLst/>
                <a:gdLst>
                  <a:gd name="connsiteX0" fmla="*/ 0 w 2307304"/>
                  <a:gd name="connsiteY0" fmla="*/ 1153652 h 2307304"/>
                  <a:gd name="connsiteX1" fmla="*/ 1153652 w 2307304"/>
                  <a:gd name="connsiteY1" fmla="*/ 0 h 2307304"/>
                  <a:gd name="connsiteX2" fmla="*/ 2307304 w 2307304"/>
                  <a:gd name="connsiteY2" fmla="*/ 1153652 h 2307304"/>
                  <a:gd name="connsiteX3" fmla="*/ 1153652 w 2307304"/>
                  <a:gd name="connsiteY3" fmla="*/ 2307304 h 2307304"/>
                  <a:gd name="connsiteX4" fmla="*/ 0 w 2307304"/>
                  <a:gd name="connsiteY4" fmla="*/ 1153652 h 2307304"/>
                  <a:gd name="connsiteX0-1" fmla="*/ 2307304 w 2398744"/>
                  <a:gd name="connsiteY0-2" fmla="*/ 1153652 h 2307304"/>
                  <a:gd name="connsiteX1-3" fmla="*/ 1153652 w 2398744"/>
                  <a:gd name="connsiteY1-4" fmla="*/ 2307304 h 2307304"/>
                  <a:gd name="connsiteX2-5" fmla="*/ 0 w 2398744"/>
                  <a:gd name="connsiteY2-6" fmla="*/ 1153652 h 2307304"/>
                  <a:gd name="connsiteX3-7" fmla="*/ 1153652 w 2398744"/>
                  <a:gd name="connsiteY3-8" fmla="*/ 0 h 2307304"/>
                  <a:gd name="connsiteX4-9" fmla="*/ 2398744 w 2398744"/>
                  <a:gd name="connsiteY4-10" fmla="*/ 1245092 h 2307304"/>
                  <a:gd name="connsiteX0-11" fmla="*/ 2307304 w 2307304"/>
                  <a:gd name="connsiteY0-12" fmla="*/ 1153652 h 2307304"/>
                  <a:gd name="connsiteX1-13" fmla="*/ 1153652 w 2307304"/>
                  <a:gd name="connsiteY1-14" fmla="*/ 2307304 h 2307304"/>
                  <a:gd name="connsiteX2-15" fmla="*/ 0 w 2307304"/>
                  <a:gd name="connsiteY2-16" fmla="*/ 1153652 h 2307304"/>
                  <a:gd name="connsiteX3-17" fmla="*/ 1153652 w 2307304"/>
                  <a:gd name="connsiteY3-18" fmla="*/ 0 h 2307304"/>
                  <a:gd name="connsiteX0-19" fmla="*/ 2307304 w 2307304"/>
                  <a:gd name="connsiteY0-20" fmla="*/ 0 h 1153652"/>
                  <a:gd name="connsiteX1-21" fmla="*/ 1153652 w 2307304"/>
                  <a:gd name="connsiteY1-22" fmla="*/ 1153652 h 1153652"/>
                  <a:gd name="connsiteX2-23" fmla="*/ 0 w 2307304"/>
                  <a:gd name="connsiteY2-24" fmla="*/ 0 h 11536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307304" h="1153652">
                    <a:moveTo>
                      <a:pt x="2307304" y="0"/>
                    </a:moveTo>
                    <a:cubicBezTo>
                      <a:pt x="2307304" y="637144"/>
                      <a:pt x="1790796" y="1153652"/>
                      <a:pt x="1153652" y="1153652"/>
                    </a:cubicBezTo>
                    <a:cubicBezTo>
                      <a:pt x="516508" y="1153652"/>
                      <a:pt x="0" y="63714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rgbClr val="84AEF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endParaRPr>
              </a:p>
            </p:txBody>
          </p:sp>
          <p:sp>
            <p:nvSpPr>
              <p:cNvPr id="31" name="椭圆 28"/>
              <p:cNvSpPr/>
              <p:nvPr/>
            </p:nvSpPr>
            <p:spPr>
              <a:xfrm flipV="1">
                <a:off x="4191159" y="2752056"/>
                <a:ext cx="1785894" cy="892510"/>
              </a:xfrm>
              <a:custGeom>
                <a:avLst/>
                <a:gdLst>
                  <a:gd name="connsiteX0" fmla="*/ 0 w 2307304"/>
                  <a:gd name="connsiteY0" fmla="*/ 1153652 h 2307304"/>
                  <a:gd name="connsiteX1" fmla="*/ 1153652 w 2307304"/>
                  <a:gd name="connsiteY1" fmla="*/ 0 h 2307304"/>
                  <a:gd name="connsiteX2" fmla="*/ 2307304 w 2307304"/>
                  <a:gd name="connsiteY2" fmla="*/ 1153652 h 2307304"/>
                  <a:gd name="connsiteX3" fmla="*/ 1153652 w 2307304"/>
                  <a:gd name="connsiteY3" fmla="*/ 2307304 h 2307304"/>
                  <a:gd name="connsiteX4" fmla="*/ 0 w 2307304"/>
                  <a:gd name="connsiteY4" fmla="*/ 1153652 h 2307304"/>
                  <a:gd name="connsiteX0-1" fmla="*/ 2307304 w 2398744"/>
                  <a:gd name="connsiteY0-2" fmla="*/ 1153652 h 2307304"/>
                  <a:gd name="connsiteX1-3" fmla="*/ 1153652 w 2398744"/>
                  <a:gd name="connsiteY1-4" fmla="*/ 2307304 h 2307304"/>
                  <a:gd name="connsiteX2-5" fmla="*/ 0 w 2398744"/>
                  <a:gd name="connsiteY2-6" fmla="*/ 1153652 h 2307304"/>
                  <a:gd name="connsiteX3-7" fmla="*/ 1153652 w 2398744"/>
                  <a:gd name="connsiteY3-8" fmla="*/ 0 h 2307304"/>
                  <a:gd name="connsiteX4-9" fmla="*/ 2398744 w 2398744"/>
                  <a:gd name="connsiteY4-10" fmla="*/ 1245092 h 2307304"/>
                  <a:gd name="connsiteX0-11" fmla="*/ 2307304 w 2307304"/>
                  <a:gd name="connsiteY0-12" fmla="*/ 1153652 h 2307304"/>
                  <a:gd name="connsiteX1-13" fmla="*/ 1153652 w 2307304"/>
                  <a:gd name="connsiteY1-14" fmla="*/ 2307304 h 2307304"/>
                  <a:gd name="connsiteX2-15" fmla="*/ 0 w 2307304"/>
                  <a:gd name="connsiteY2-16" fmla="*/ 1153652 h 2307304"/>
                  <a:gd name="connsiteX3-17" fmla="*/ 1153652 w 2307304"/>
                  <a:gd name="connsiteY3-18" fmla="*/ 0 h 2307304"/>
                  <a:gd name="connsiteX0-19" fmla="*/ 2307304 w 2307304"/>
                  <a:gd name="connsiteY0-20" fmla="*/ 0 h 1153652"/>
                  <a:gd name="connsiteX1-21" fmla="*/ 1153652 w 2307304"/>
                  <a:gd name="connsiteY1-22" fmla="*/ 1153652 h 1153652"/>
                  <a:gd name="connsiteX2-23" fmla="*/ 0 w 2307304"/>
                  <a:gd name="connsiteY2-24" fmla="*/ 0 h 11536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307304" h="1153652">
                    <a:moveTo>
                      <a:pt x="2307304" y="0"/>
                    </a:moveTo>
                    <a:cubicBezTo>
                      <a:pt x="2307304" y="637144"/>
                      <a:pt x="1790796" y="1153652"/>
                      <a:pt x="1153652" y="1153652"/>
                    </a:cubicBezTo>
                    <a:cubicBezTo>
                      <a:pt x="516508" y="1153652"/>
                      <a:pt x="0" y="63714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rgbClr val="84AEF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endParaRPr>
              </a:p>
            </p:txBody>
          </p:sp>
          <p:sp>
            <p:nvSpPr>
              <p:cNvPr id="32" name="椭圆 28"/>
              <p:cNvSpPr/>
              <p:nvPr/>
            </p:nvSpPr>
            <p:spPr>
              <a:xfrm>
                <a:off x="5978640" y="3641390"/>
                <a:ext cx="1785894" cy="892510"/>
              </a:xfrm>
              <a:custGeom>
                <a:avLst/>
                <a:gdLst>
                  <a:gd name="connsiteX0" fmla="*/ 0 w 2307304"/>
                  <a:gd name="connsiteY0" fmla="*/ 1153652 h 2307304"/>
                  <a:gd name="connsiteX1" fmla="*/ 1153652 w 2307304"/>
                  <a:gd name="connsiteY1" fmla="*/ 0 h 2307304"/>
                  <a:gd name="connsiteX2" fmla="*/ 2307304 w 2307304"/>
                  <a:gd name="connsiteY2" fmla="*/ 1153652 h 2307304"/>
                  <a:gd name="connsiteX3" fmla="*/ 1153652 w 2307304"/>
                  <a:gd name="connsiteY3" fmla="*/ 2307304 h 2307304"/>
                  <a:gd name="connsiteX4" fmla="*/ 0 w 2307304"/>
                  <a:gd name="connsiteY4" fmla="*/ 1153652 h 2307304"/>
                  <a:gd name="connsiteX0-1" fmla="*/ 2307304 w 2398744"/>
                  <a:gd name="connsiteY0-2" fmla="*/ 1153652 h 2307304"/>
                  <a:gd name="connsiteX1-3" fmla="*/ 1153652 w 2398744"/>
                  <a:gd name="connsiteY1-4" fmla="*/ 2307304 h 2307304"/>
                  <a:gd name="connsiteX2-5" fmla="*/ 0 w 2398744"/>
                  <a:gd name="connsiteY2-6" fmla="*/ 1153652 h 2307304"/>
                  <a:gd name="connsiteX3-7" fmla="*/ 1153652 w 2398744"/>
                  <a:gd name="connsiteY3-8" fmla="*/ 0 h 2307304"/>
                  <a:gd name="connsiteX4-9" fmla="*/ 2398744 w 2398744"/>
                  <a:gd name="connsiteY4-10" fmla="*/ 1245092 h 2307304"/>
                  <a:gd name="connsiteX0-11" fmla="*/ 2307304 w 2307304"/>
                  <a:gd name="connsiteY0-12" fmla="*/ 1153652 h 2307304"/>
                  <a:gd name="connsiteX1-13" fmla="*/ 1153652 w 2307304"/>
                  <a:gd name="connsiteY1-14" fmla="*/ 2307304 h 2307304"/>
                  <a:gd name="connsiteX2-15" fmla="*/ 0 w 2307304"/>
                  <a:gd name="connsiteY2-16" fmla="*/ 1153652 h 2307304"/>
                  <a:gd name="connsiteX3-17" fmla="*/ 1153652 w 2307304"/>
                  <a:gd name="connsiteY3-18" fmla="*/ 0 h 2307304"/>
                  <a:gd name="connsiteX0-19" fmla="*/ 2307304 w 2307304"/>
                  <a:gd name="connsiteY0-20" fmla="*/ 0 h 1153652"/>
                  <a:gd name="connsiteX1-21" fmla="*/ 1153652 w 2307304"/>
                  <a:gd name="connsiteY1-22" fmla="*/ 1153652 h 1153652"/>
                  <a:gd name="connsiteX2-23" fmla="*/ 0 w 2307304"/>
                  <a:gd name="connsiteY2-24" fmla="*/ 0 h 11536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307304" h="1153652">
                    <a:moveTo>
                      <a:pt x="2307304" y="0"/>
                    </a:moveTo>
                    <a:cubicBezTo>
                      <a:pt x="2307304" y="637144"/>
                      <a:pt x="1790796" y="1153652"/>
                      <a:pt x="1153652" y="1153652"/>
                    </a:cubicBezTo>
                    <a:cubicBezTo>
                      <a:pt x="516508" y="1153652"/>
                      <a:pt x="0" y="63714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rgbClr val="84AEF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endParaRPr>
              </a:p>
            </p:txBody>
          </p:sp>
          <p:sp>
            <p:nvSpPr>
              <p:cNvPr id="33" name="椭圆 28"/>
              <p:cNvSpPr/>
              <p:nvPr/>
            </p:nvSpPr>
            <p:spPr>
              <a:xfrm flipV="1">
                <a:off x="7764534" y="2752056"/>
                <a:ext cx="1785893" cy="892510"/>
              </a:xfrm>
              <a:custGeom>
                <a:avLst/>
                <a:gdLst>
                  <a:gd name="connsiteX0" fmla="*/ 0 w 2307304"/>
                  <a:gd name="connsiteY0" fmla="*/ 1153652 h 2307304"/>
                  <a:gd name="connsiteX1" fmla="*/ 1153652 w 2307304"/>
                  <a:gd name="connsiteY1" fmla="*/ 0 h 2307304"/>
                  <a:gd name="connsiteX2" fmla="*/ 2307304 w 2307304"/>
                  <a:gd name="connsiteY2" fmla="*/ 1153652 h 2307304"/>
                  <a:gd name="connsiteX3" fmla="*/ 1153652 w 2307304"/>
                  <a:gd name="connsiteY3" fmla="*/ 2307304 h 2307304"/>
                  <a:gd name="connsiteX4" fmla="*/ 0 w 2307304"/>
                  <a:gd name="connsiteY4" fmla="*/ 1153652 h 2307304"/>
                  <a:gd name="connsiteX0-1" fmla="*/ 2307304 w 2398744"/>
                  <a:gd name="connsiteY0-2" fmla="*/ 1153652 h 2307304"/>
                  <a:gd name="connsiteX1-3" fmla="*/ 1153652 w 2398744"/>
                  <a:gd name="connsiteY1-4" fmla="*/ 2307304 h 2307304"/>
                  <a:gd name="connsiteX2-5" fmla="*/ 0 w 2398744"/>
                  <a:gd name="connsiteY2-6" fmla="*/ 1153652 h 2307304"/>
                  <a:gd name="connsiteX3-7" fmla="*/ 1153652 w 2398744"/>
                  <a:gd name="connsiteY3-8" fmla="*/ 0 h 2307304"/>
                  <a:gd name="connsiteX4-9" fmla="*/ 2398744 w 2398744"/>
                  <a:gd name="connsiteY4-10" fmla="*/ 1245092 h 2307304"/>
                  <a:gd name="connsiteX0-11" fmla="*/ 2307304 w 2307304"/>
                  <a:gd name="connsiteY0-12" fmla="*/ 1153652 h 2307304"/>
                  <a:gd name="connsiteX1-13" fmla="*/ 1153652 w 2307304"/>
                  <a:gd name="connsiteY1-14" fmla="*/ 2307304 h 2307304"/>
                  <a:gd name="connsiteX2-15" fmla="*/ 0 w 2307304"/>
                  <a:gd name="connsiteY2-16" fmla="*/ 1153652 h 2307304"/>
                  <a:gd name="connsiteX3-17" fmla="*/ 1153652 w 2307304"/>
                  <a:gd name="connsiteY3-18" fmla="*/ 0 h 2307304"/>
                  <a:gd name="connsiteX0-19" fmla="*/ 2307304 w 2307304"/>
                  <a:gd name="connsiteY0-20" fmla="*/ 0 h 1153652"/>
                  <a:gd name="connsiteX1-21" fmla="*/ 1153652 w 2307304"/>
                  <a:gd name="connsiteY1-22" fmla="*/ 1153652 h 1153652"/>
                  <a:gd name="connsiteX2-23" fmla="*/ 0 w 2307304"/>
                  <a:gd name="connsiteY2-24" fmla="*/ 0 h 11536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307304" h="1153652">
                    <a:moveTo>
                      <a:pt x="2307304" y="0"/>
                    </a:moveTo>
                    <a:cubicBezTo>
                      <a:pt x="2307304" y="637144"/>
                      <a:pt x="1790796" y="1153652"/>
                      <a:pt x="1153652" y="1153652"/>
                    </a:cubicBezTo>
                    <a:cubicBezTo>
                      <a:pt x="516508" y="1153652"/>
                      <a:pt x="0" y="63714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rgbClr val="84AEF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endParaRPr>
              </a:p>
            </p:txBody>
          </p:sp>
          <p:cxnSp>
            <p:nvCxnSpPr>
              <p:cNvPr id="34" name="直接连接符 22"/>
              <p:cNvCxnSpPr/>
              <p:nvPr/>
            </p:nvCxnSpPr>
            <p:spPr>
              <a:xfrm>
                <a:off x="9552016" y="3641390"/>
                <a:ext cx="1128684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23"/>
              <p:cNvCxnSpPr/>
              <p:nvPr/>
            </p:nvCxnSpPr>
            <p:spPr>
              <a:xfrm>
                <a:off x="1278168" y="3642979"/>
                <a:ext cx="1128684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6"/>
            <p:cNvGrpSpPr/>
            <p:nvPr/>
          </p:nvGrpSpPr>
          <p:grpSpPr>
            <a:xfrm>
              <a:off x="1999647" y="3520931"/>
              <a:ext cx="1997013" cy="1997011"/>
              <a:chOff x="2389188" y="2700655"/>
              <a:chExt cx="1815465" cy="1815465"/>
            </a:xfrm>
          </p:grpSpPr>
          <p:sp>
            <p:nvSpPr>
              <p:cNvPr id="25" name="矩形 24"/>
              <p:cNvSpPr/>
              <p:nvPr/>
            </p:nvSpPr>
            <p:spPr>
              <a:xfrm rot="16200000">
                <a:off x="2389188" y="2700655"/>
                <a:ext cx="1815465" cy="18154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84AEF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endParaRPr>
              </a:p>
            </p:txBody>
          </p:sp>
          <p:sp>
            <p:nvSpPr>
              <p:cNvPr id="29" name="空心弧 17"/>
              <p:cNvSpPr/>
              <p:nvPr/>
            </p:nvSpPr>
            <p:spPr>
              <a:xfrm rot="19800000">
                <a:off x="2398394" y="2704383"/>
                <a:ext cx="1797050" cy="1797050"/>
              </a:xfrm>
              <a:prstGeom prst="blockArc">
                <a:avLst>
                  <a:gd name="adj1" fmla="val 10782304"/>
                  <a:gd name="adj2" fmla="val 12569082"/>
                  <a:gd name="adj3" fmla="val 2151"/>
                </a:avLst>
              </a:prstGeom>
              <a:solidFill>
                <a:schemeClr val="accent2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rgbClr val="84AEF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endParaRPr>
              </a:p>
            </p:txBody>
          </p:sp>
        </p:grpSp>
        <p:grpSp>
          <p:nvGrpSpPr>
            <p:cNvPr id="16" name="组合 7"/>
            <p:cNvGrpSpPr/>
            <p:nvPr/>
          </p:nvGrpSpPr>
          <p:grpSpPr>
            <a:xfrm>
              <a:off x="3984039" y="3509755"/>
              <a:ext cx="1997013" cy="1997012"/>
              <a:chOff x="4166508" y="2732405"/>
              <a:chExt cx="1815465" cy="1815465"/>
            </a:xfrm>
          </p:grpSpPr>
          <p:sp>
            <p:nvSpPr>
              <p:cNvPr id="23" name="矩形 22"/>
              <p:cNvSpPr/>
              <p:nvPr/>
            </p:nvSpPr>
            <p:spPr>
              <a:xfrm rot="16200000">
                <a:off x="4166508" y="2732405"/>
                <a:ext cx="1815465" cy="18154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84AEF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endParaRPr>
              </a:p>
            </p:txBody>
          </p:sp>
          <p:sp>
            <p:nvSpPr>
              <p:cNvPr id="24" name="空心弧 15"/>
              <p:cNvSpPr/>
              <p:nvPr/>
            </p:nvSpPr>
            <p:spPr>
              <a:xfrm>
                <a:off x="4178300" y="2746375"/>
                <a:ext cx="1797050" cy="1797050"/>
              </a:xfrm>
              <a:prstGeom prst="blockArc">
                <a:avLst>
                  <a:gd name="adj1" fmla="val 10861918"/>
                  <a:gd name="adj2" fmla="val 12575204"/>
                  <a:gd name="adj3" fmla="val 2129"/>
                </a:avLst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rgbClr val="84AEF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endParaRPr>
              </a:p>
            </p:txBody>
          </p:sp>
        </p:grpSp>
        <p:grpSp>
          <p:nvGrpSpPr>
            <p:cNvPr id="17" name="组合 8"/>
            <p:cNvGrpSpPr/>
            <p:nvPr/>
          </p:nvGrpSpPr>
          <p:grpSpPr>
            <a:xfrm>
              <a:off x="5973764" y="3518136"/>
              <a:ext cx="1997013" cy="1997012"/>
              <a:chOff x="5975350" y="2740024"/>
              <a:chExt cx="1815465" cy="1815465"/>
            </a:xfrm>
          </p:grpSpPr>
          <p:sp>
            <p:nvSpPr>
              <p:cNvPr id="21" name="矩形 20"/>
              <p:cNvSpPr/>
              <p:nvPr/>
            </p:nvSpPr>
            <p:spPr>
              <a:xfrm rot="14400000">
                <a:off x="5975350" y="2740024"/>
                <a:ext cx="1815465" cy="18154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84AEF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endParaRPr>
              </a:p>
            </p:txBody>
          </p:sp>
          <p:sp>
            <p:nvSpPr>
              <p:cNvPr id="22" name="空心弧 13"/>
              <p:cNvSpPr/>
              <p:nvPr/>
            </p:nvSpPr>
            <p:spPr>
              <a:xfrm rot="19800000">
                <a:off x="5983288" y="2751138"/>
                <a:ext cx="1797050" cy="1797050"/>
              </a:xfrm>
              <a:prstGeom prst="blockArc">
                <a:avLst>
                  <a:gd name="adj1" fmla="val 10800000"/>
                  <a:gd name="adj2" fmla="val 12569082"/>
                  <a:gd name="adj3" fmla="val 2151"/>
                </a:avLst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rgbClr val="84AEF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endParaRPr>
              </a:p>
            </p:txBody>
          </p:sp>
        </p:grpSp>
        <p:grpSp>
          <p:nvGrpSpPr>
            <p:cNvPr id="18" name="组合 9"/>
            <p:cNvGrpSpPr/>
            <p:nvPr/>
          </p:nvGrpSpPr>
          <p:grpSpPr>
            <a:xfrm>
              <a:off x="7930612" y="3516740"/>
              <a:ext cx="1997013" cy="1997012"/>
              <a:chOff x="7754303" y="2738755"/>
              <a:chExt cx="1815465" cy="1815465"/>
            </a:xfrm>
          </p:grpSpPr>
          <p:sp>
            <p:nvSpPr>
              <p:cNvPr id="19" name="矩形 18"/>
              <p:cNvSpPr/>
              <p:nvPr/>
            </p:nvSpPr>
            <p:spPr>
              <a:xfrm rot="10800000">
                <a:off x="7754303" y="2738755"/>
                <a:ext cx="1815465" cy="18154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84AEF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endParaRPr>
              </a:p>
            </p:txBody>
          </p:sp>
          <p:sp>
            <p:nvSpPr>
              <p:cNvPr id="20" name="空心弧 11"/>
              <p:cNvSpPr/>
              <p:nvPr/>
            </p:nvSpPr>
            <p:spPr>
              <a:xfrm>
                <a:off x="7759700" y="2746375"/>
                <a:ext cx="1797050" cy="1797050"/>
              </a:xfrm>
              <a:prstGeom prst="blockArc">
                <a:avLst>
                  <a:gd name="adj1" fmla="val 10861918"/>
                  <a:gd name="adj2" fmla="val 12575204"/>
                  <a:gd name="adj3" fmla="val 2129"/>
                </a:avLst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rgbClr val="84AEF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思源宋体 CN Light" panose="02020300000000000000" pitchFamily="18" charset="-122"/>
                </a:endParaRPr>
              </a:p>
            </p:txBody>
          </p:sp>
        </p:grpSp>
      </p:grpSp>
      <p:sp>
        <p:nvSpPr>
          <p:cNvPr id="36" name="椭圆 24"/>
          <p:cNvSpPr/>
          <p:nvPr/>
        </p:nvSpPr>
        <p:spPr>
          <a:xfrm>
            <a:off x="3099879" y="2120687"/>
            <a:ext cx="1277611" cy="1344235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0" tIns="45680" rIns="91360" bIns="45680" anchor="ctr"/>
          <a:lstStyle/>
          <a:p>
            <a:pPr algn="ctr">
              <a:defRPr/>
            </a:pPr>
            <a:endParaRPr lang="zh-CN" altLang="en-US" dirty="0">
              <a:solidFill>
                <a:srgbClr val="84AEF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思源宋体 CN Light" panose="02020300000000000000" pitchFamily="18" charset="-122"/>
            </a:endParaRPr>
          </a:p>
        </p:txBody>
      </p:sp>
      <p:sp>
        <p:nvSpPr>
          <p:cNvPr id="37" name="椭圆 28"/>
          <p:cNvSpPr/>
          <p:nvPr/>
        </p:nvSpPr>
        <p:spPr>
          <a:xfrm>
            <a:off x="1434717" y="2127619"/>
            <a:ext cx="1277611" cy="1344235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0" tIns="45680" rIns="91360" bIns="45680" anchor="ctr"/>
          <a:lstStyle/>
          <a:p>
            <a:pPr algn="ctr">
              <a:defRPr/>
            </a:pPr>
            <a:endParaRPr lang="zh-CN" altLang="en-US" sz="4800" dirty="0">
              <a:solidFill>
                <a:srgbClr val="84AEF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思源宋体 CN Light" panose="02020300000000000000" pitchFamily="18" charset="-122"/>
            </a:endParaRPr>
          </a:p>
        </p:txBody>
      </p:sp>
      <p:sp>
        <p:nvSpPr>
          <p:cNvPr id="38" name="椭圆 29"/>
          <p:cNvSpPr/>
          <p:nvPr/>
        </p:nvSpPr>
        <p:spPr>
          <a:xfrm>
            <a:off x="4781197" y="2117358"/>
            <a:ext cx="1277611" cy="1344235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0" tIns="45680" rIns="91360" bIns="45680" anchor="ctr"/>
          <a:lstStyle/>
          <a:p>
            <a:pPr algn="ctr">
              <a:defRPr/>
            </a:pPr>
            <a:endParaRPr lang="zh-CN" altLang="en-US" dirty="0">
              <a:solidFill>
                <a:srgbClr val="84AEF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思源宋体 CN Light" panose="02020300000000000000" pitchFamily="18" charset="-122"/>
            </a:endParaRPr>
          </a:p>
        </p:txBody>
      </p:sp>
      <p:sp>
        <p:nvSpPr>
          <p:cNvPr id="39" name="椭圆 30"/>
          <p:cNvSpPr/>
          <p:nvPr/>
        </p:nvSpPr>
        <p:spPr>
          <a:xfrm>
            <a:off x="6458992" y="2108960"/>
            <a:ext cx="1277611" cy="1344235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0" tIns="45680" rIns="91360" bIns="45680" anchor="ctr"/>
          <a:lstStyle/>
          <a:p>
            <a:pPr algn="ctr">
              <a:defRPr/>
            </a:pPr>
            <a:endParaRPr lang="zh-CN" altLang="en-US" dirty="0">
              <a:solidFill>
                <a:srgbClr val="84AEF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思源宋体 CN Light" panose="02020300000000000000" pitchFamily="18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31533" y="2553879"/>
            <a:ext cx="347355" cy="400029"/>
          </a:xfrm>
          <a:prstGeom prst="rect">
            <a:avLst/>
          </a:prstGeom>
        </p:spPr>
        <p:txBody>
          <a:bodyPr wrap="square" lIns="91360" tIns="45680" rIns="91360" bIns="45680">
            <a:spAutoFit/>
          </a:bodyPr>
          <a:lstStyle/>
          <a:p>
            <a:r>
              <a:rPr lang="en-US" altLang="zh-CN" sz="2000" b="1" i="1" dirty="0" smtClean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宋体 CN Light" panose="02020300000000000000" pitchFamily="18" charset="-122"/>
              </a:rPr>
              <a:t>1</a:t>
            </a:r>
            <a:endParaRPr lang="zh-CN" altLang="en-US" sz="2000" b="1" i="1" dirty="0">
              <a:solidFill>
                <a:srgbClr val="FFFFF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思源宋体 CN Light" panose="02020300000000000000" pitchFamily="18" charset="-122"/>
            </a:endParaRPr>
          </a:p>
        </p:txBody>
      </p:sp>
      <p:sp>
        <p:nvSpPr>
          <p:cNvPr id="45" name="TextBox 11"/>
          <p:cNvSpPr txBox="1">
            <a:spLocks noChangeArrowheads="1"/>
          </p:cNvSpPr>
          <p:nvPr/>
        </p:nvSpPr>
        <p:spPr bwMode="auto">
          <a:xfrm flipH="1">
            <a:off x="1196927" y="1347614"/>
            <a:ext cx="1786802" cy="923249"/>
          </a:xfrm>
          <a:prstGeom prst="rect">
            <a:avLst/>
          </a:prstGeom>
          <a:noFill/>
          <a:ln>
            <a:noFill/>
          </a:ln>
          <a:effectLst/>
        </p:spPr>
        <p:txBody>
          <a:bodyPr lIns="91360" tIns="45680" rIns="91360" bIns="4568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b="1" kern="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用</a:t>
            </a:r>
            <a:r>
              <a:rPr lang="en-US" altLang="zh-CN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CNN </a:t>
            </a:r>
            <a:r>
              <a:rPr lang="en-US" altLang="zh-CN" b="1" kern="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model</a:t>
            </a:r>
          </a:p>
          <a:p>
            <a:pPr algn="ctr" eaLnBrk="1" hangingPunct="1">
              <a:defRPr/>
            </a:pPr>
            <a:r>
              <a:rPr lang="zh-CN" altLang="en-US" b="1" kern="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來</a:t>
            </a:r>
            <a:r>
              <a:rPr lang="zh-CN" altLang="en-US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訓練</a:t>
            </a:r>
          </a:p>
          <a:p>
            <a:pPr algn="ctr" eaLnBrk="1" hangingPunct="1">
              <a:defRPr/>
            </a:pPr>
            <a:endParaRPr lang="en-US" altLang="zh-CN" b="1" kern="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思源宋体 CN Light" panose="02020300000000000000" pitchFamily="18" charset="-122"/>
            </a:endParaRPr>
          </a:p>
        </p:txBody>
      </p:sp>
      <p:sp>
        <p:nvSpPr>
          <p:cNvPr id="52" name="TextBox 11"/>
          <p:cNvSpPr txBox="1">
            <a:spLocks noChangeArrowheads="1"/>
          </p:cNvSpPr>
          <p:nvPr/>
        </p:nvSpPr>
        <p:spPr bwMode="auto">
          <a:xfrm flipH="1">
            <a:off x="2826262" y="3637723"/>
            <a:ext cx="1786802" cy="1200248"/>
          </a:xfrm>
          <a:prstGeom prst="rect">
            <a:avLst/>
          </a:prstGeom>
          <a:noFill/>
          <a:ln>
            <a:noFill/>
          </a:ln>
          <a:effectLst/>
        </p:spPr>
        <p:txBody>
          <a:bodyPr lIns="91360" tIns="45680" rIns="91360" bIns="4568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TW" altLang="en-US" b="1" kern="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資料</a:t>
            </a:r>
            <a:r>
              <a:rPr lang="zh-TW" altLang="en-US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集</a:t>
            </a:r>
            <a:r>
              <a:rPr lang="zh-TW" altLang="en-US" b="1" kern="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有</a:t>
            </a:r>
            <a:endParaRPr lang="en-US" altLang="zh-TW" b="1" kern="0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思源宋体 CN Light" panose="02020300000000000000" pitchFamily="18" charset="-122"/>
            </a:endParaRPr>
          </a:p>
          <a:p>
            <a:pPr algn="ctr" eaLnBrk="1" hangingPunct="1">
              <a:defRPr/>
            </a:pPr>
            <a:r>
              <a:rPr lang="en-US" altLang="zh-TW" b="1" kern="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150</a:t>
            </a:r>
            <a:r>
              <a:rPr lang="zh-TW" altLang="en-US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種寶可</a:t>
            </a:r>
            <a:r>
              <a:rPr lang="zh-TW" altLang="en-US" b="1" kern="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夢</a:t>
            </a:r>
            <a:endParaRPr lang="en-US" altLang="zh-TW" b="1" kern="0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思源宋体 CN Light" panose="02020300000000000000" pitchFamily="18" charset="-122"/>
            </a:endParaRPr>
          </a:p>
          <a:p>
            <a:pPr algn="ctr" eaLnBrk="1" hangingPunct="1">
              <a:defRPr/>
            </a:pPr>
            <a:r>
              <a:rPr lang="en-US" altLang="zh-TW" b="1" kern="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(</a:t>
            </a:r>
            <a:r>
              <a:rPr lang="zh-TW" altLang="en-US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初代</a:t>
            </a:r>
            <a:r>
              <a:rPr lang="en-US" altLang="zh-TW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)</a:t>
            </a:r>
          </a:p>
          <a:p>
            <a:pPr algn="ctr" eaLnBrk="1" hangingPunct="1">
              <a:defRPr/>
            </a:pPr>
            <a:endParaRPr lang="en-US" altLang="zh-CN" b="1" kern="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思源宋体 CN Light" panose="02020300000000000000" pitchFamily="18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616774" y="2589460"/>
            <a:ext cx="347355" cy="400029"/>
          </a:xfrm>
          <a:prstGeom prst="rect">
            <a:avLst/>
          </a:prstGeom>
        </p:spPr>
        <p:txBody>
          <a:bodyPr wrap="square" lIns="91360" tIns="45680" rIns="91360" bIns="45680">
            <a:spAutoFit/>
          </a:bodyPr>
          <a:lstStyle/>
          <a:p>
            <a:r>
              <a:rPr lang="en-US" altLang="zh-CN" sz="2000" b="1" i="1" dirty="0" smtClean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宋体 CN Light" panose="02020300000000000000" pitchFamily="18" charset="-122"/>
              </a:rPr>
              <a:t>2</a:t>
            </a:r>
            <a:endParaRPr lang="zh-CN" altLang="en-US" sz="2000" b="1" i="1" dirty="0">
              <a:solidFill>
                <a:srgbClr val="FFFFF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思源宋体 CN Light" panose="02020300000000000000" pitchFamily="18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286707" y="2596859"/>
            <a:ext cx="347355" cy="400029"/>
          </a:xfrm>
          <a:prstGeom prst="rect">
            <a:avLst/>
          </a:prstGeom>
        </p:spPr>
        <p:txBody>
          <a:bodyPr wrap="square" lIns="91360" tIns="45680" rIns="91360" bIns="45680">
            <a:spAutoFit/>
          </a:bodyPr>
          <a:lstStyle/>
          <a:p>
            <a:r>
              <a:rPr lang="en-US" altLang="zh-CN" sz="2000" b="1" i="1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宋体 CN Light" panose="02020300000000000000" pitchFamily="18" charset="-122"/>
              </a:rPr>
              <a:t>3</a:t>
            </a:r>
            <a:endParaRPr lang="zh-CN" altLang="en-US" sz="2000" b="1" i="1" dirty="0">
              <a:solidFill>
                <a:srgbClr val="FFFFF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思源宋体 CN Light" panose="02020300000000000000" pitchFamily="18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947193" y="2596859"/>
            <a:ext cx="347355" cy="400029"/>
          </a:xfrm>
          <a:prstGeom prst="rect">
            <a:avLst/>
          </a:prstGeom>
        </p:spPr>
        <p:txBody>
          <a:bodyPr wrap="square" lIns="91360" tIns="45680" rIns="91360" bIns="45680">
            <a:spAutoFit/>
          </a:bodyPr>
          <a:lstStyle/>
          <a:p>
            <a:r>
              <a:rPr lang="en-US" altLang="zh-CN" sz="2000" b="1" i="1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思源宋体 CN Light" panose="02020300000000000000" pitchFamily="18" charset="-122"/>
              </a:rPr>
              <a:t>4</a:t>
            </a:r>
            <a:endParaRPr lang="zh-CN" altLang="en-US" sz="2000" b="1" i="1" dirty="0">
              <a:solidFill>
                <a:srgbClr val="FFFFF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思源宋体 CN Light" panose="02020300000000000000" pitchFamily="18" charset="-122"/>
            </a:endParaRPr>
          </a:p>
        </p:txBody>
      </p:sp>
      <p:sp>
        <p:nvSpPr>
          <p:cNvPr id="56" name="TextBox 11"/>
          <p:cNvSpPr txBox="1">
            <a:spLocks noChangeArrowheads="1"/>
          </p:cNvSpPr>
          <p:nvPr/>
        </p:nvSpPr>
        <p:spPr bwMode="auto">
          <a:xfrm flipH="1">
            <a:off x="4247043" y="1355458"/>
            <a:ext cx="2526399" cy="92324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360" tIns="45680" rIns="91360" bIns="4568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TW" altLang="en-US" b="1" kern="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其中</a:t>
            </a:r>
            <a:r>
              <a:rPr lang="en-US" altLang="zh-TW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80%</a:t>
            </a:r>
            <a:r>
              <a:rPr lang="zh-TW" altLang="en-US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作為訓練</a:t>
            </a:r>
            <a:r>
              <a:rPr lang="zh-TW" altLang="en-US" b="1" kern="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集</a:t>
            </a:r>
            <a:r>
              <a:rPr lang="en-US" altLang="zh-TW" b="1" kern="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20</a:t>
            </a:r>
            <a:r>
              <a:rPr lang="en-US" altLang="zh-TW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%</a:t>
            </a:r>
            <a:r>
              <a:rPr lang="zh-TW" altLang="en-US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作為驗證集</a:t>
            </a:r>
          </a:p>
          <a:p>
            <a:pPr algn="ctr" eaLnBrk="1" hangingPunct="1">
              <a:defRPr/>
            </a:pPr>
            <a:endParaRPr lang="en-US" altLang="zh-CN" b="1" kern="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思源宋体 CN Light" panose="02020300000000000000" pitchFamily="18" charset="-122"/>
            </a:endParaRPr>
          </a:p>
        </p:txBody>
      </p:sp>
      <p:sp>
        <p:nvSpPr>
          <p:cNvPr id="57" name="TextBox 11"/>
          <p:cNvSpPr txBox="1">
            <a:spLocks noChangeArrowheads="1"/>
          </p:cNvSpPr>
          <p:nvPr/>
        </p:nvSpPr>
        <p:spPr bwMode="auto">
          <a:xfrm flipH="1">
            <a:off x="5809534" y="3639003"/>
            <a:ext cx="2722906" cy="92324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360" tIns="45680" rIns="91360" bIns="4568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TW" altLang="en-US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挑十張</a:t>
            </a:r>
            <a:r>
              <a:rPr lang="en-US" altLang="zh-TW" b="1" kern="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jpg</a:t>
            </a:r>
          </a:p>
          <a:p>
            <a:pPr algn="ctr" eaLnBrk="1" hangingPunct="1">
              <a:defRPr/>
            </a:pPr>
            <a:r>
              <a:rPr lang="zh-TW" altLang="en-US" b="1" kern="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的</a:t>
            </a:r>
            <a:r>
              <a:rPr lang="zh-TW" altLang="en-US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寶可夢</a:t>
            </a:r>
            <a:r>
              <a:rPr lang="zh-TW" altLang="en-US" b="1" kern="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圖片</a:t>
            </a:r>
            <a:endParaRPr lang="en-US" altLang="zh-TW" b="1" kern="0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思源宋体 CN Light" panose="02020300000000000000" pitchFamily="18" charset="-122"/>
            </a:endParaRPr>
          </a:p>
          <a:p>
            <a:pPr algn="ctr" eaLnBrk="1" hangingPunct="1">
              <a:defRPr/>
            </a:pPr>
            <a:r>
              <a:rPr lang="zh-TW" altLang="en-US" b="1" kern="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來</a:t>
            </a:r>
            <a:r>
              <a:rPr lang="zh-TW" altLang="en-US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做測試</a:t>
            </a:r>
          </a:p>
        </p:txBody>
      </p:sp>
    </p:spTree>
    <p:extLst>
      <p:ext uri="{BB962C8B-B14F-4D97-AF65-F5344CB8AC3E}">
        <p14:creationId xmlns:p14="http://schemas.microsoft.com/office/powerpoint/2010/main" val="4759702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1520" y="123478"/>
            <a:ext cx="8502015" cy="461645"/>
            <a:chOff x="371" y="301"/>
            <a:chExt cx="13389" cy="727"/>
          </a:xfrm>
        </p:grpSpPr>
        <p:sp>
          <p:nvSpPr>
            <p:cNvPr id="6" name="箭头: V 形 3"/>
            <p:cNvSpPr/>
            <p:nvPr/>
          </p:nvSpPr>
          <p:spPr>
            <a:xfrm>
              <a:off x="713" y="514"/>
              <a:ext cx="419" cy="48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5" name="箭头: V 形 4"/>
            <p:cNvSpPr/>
            <p:nvPr/>
          </p:nvSpPr>
          <p:spPr>
            <a:xfrm>
              <a:off x="1014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505" y="992"/>
              <a:ext cx="12255" cy="0"/>
            </a:xfrm>
            <a:prstGeom prst="line">
              <a:avLst/>
            </a:prstGeom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434" y="301"/>
              <a:ext cx="2091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Dataset</a:t>
              </a:r>
              <a:endParaRPr lang="zh-CN" altLang="en-US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28" name="箭头: V 形 8"/>
            <p:cNvSpPr/>
            <p:nvPr/>
          </p:nvSpPr>
          <p:spPr>
            <a:xfrm>
              <a:off x="371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44" name="圖片 43">
            <a:extLst>
              <a:ext uri="{FF2B5EF4-FFF2-40B4-BE49-F238E27FC236}">
                <a16:creationId xmlns:a16="http://schemas.microsoft.com/office/drawing/2014/main" id="{3A71A32E-2FC5-47D7-8CB1-6DA9C7AC8B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879"/>
            <a:ext cx="4706614" cy="303480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56D4C0F3-9AA5-4D62-AF16-2A5ADBB0F0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"/>
          <a:stretch/>
        </p:blipFill>
        <p:spPr>
          <a:xfrm>
            <a:off x="4283968" y="1621896"/>
            <a:ext cx="4860032" cy="28405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07B01FE0-29D1-4517-8E0E-91189AAE5D69}"/>
              </a:ext>
            </a:extLst>
          </p:cNvPr>
          <p:cNvSpPr/>
          <p:nvPr/>
        </p:nvSpPr>
        <p:spPr>
          <a:xfrm>
            <a:off x="35496" y="4781927"/>
            <a:ext cx="70198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https://www.kaggle.com/datasets/lantian773030/pokemonclassification?select</a:t>
            </a:r>
            <a:r>
              <a:rPr lang="zh-TW" altLang="en-US" sz="105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=PokemonData</a:t>
            </a:r>
            <a:endParaRPr lang="en-US" altLang="zh-TW" sz="105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0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89585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A673B2E2-D866-4EAF-8FC7-AE7577D388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4" t="7457" r="14512" b="19561"/>
          <a:stretch/>
        </p:blipFill>
        <p:spPr>
          <a:xfrm flipH="1">
            <a:off x="-1" y="0"/>
            <a:ext cx="9144001" cy="5143500"/>
          </a:xfrm>
          <a:prstGeom prst="rect">
            <a:avLst/>
          </a:prstGeom>
        </p:spPr>
      </p:pic>
      <p:sp>
        <p:nvSpPr>
          <p:cNvPr id="12" name="正五边形 11"/>
          <p:cNvSpPr/>
          <p:nvPr/>
        </p:nvSpPr>
        <p:spPr>
          <a:xfrm>
            <a:off x="3465856" y="1997581"/>
            <a:ext cx="1138555" cy="1090295"/>
          </a:xfrm>
          <a:prstGeom prst="pentagon">
            <a:avLst/>
          </a:prstGeom>
          <a:solidFill>
            <a:schemeClr val="accent1"/>
          </a:solidFill>
          <a:ln>
            <a:noFill/>
          </a:ln>
          <a:effectLst>
            <a:outerShdw blurRad="1270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TextBox 29"/>
          <p:cNvSpPr txBox="1"/>
          <p:nvPr/>
        </p:nvSpPr>
        <p:spPr>
          <a:xfrm>
            <a:off x="4803648" y="2152476"/>
            <a:ext cx="24326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</a:pPr>
            <a:r>
              <a:rPr lang="zh-TW" altLang="en-US" sz="3600" b="1" spc="4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程式</a:t>
            </a:r>
            <a:r>
              <a:rPr lang="zh-TW" altLang="en-US" sz="3600" b="1" spc="4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說明</a:t>
            </a:r>
            <a:endParaRPr lang="en-US" altLang="zh-CN" sz="3600" b="1" spc="400" dirty="0">
              <a:solidFill>
                <a:schemeClr val="accent2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思源宋体 CN Light" panose="02020300000000000000" pitchFamily="18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1520" y="123478"/>
            <a:ext cx="8502015" cy="461645"/>
            <a:chOff x="371" y="301"/>
            <a:chExt cx="13389" cy="727"/>
          </a:xfrm>
        </p:grpSpPr>
        <p:sp>
          <p:nvSpPr>
            <p:cNvPr id="6" name="箭头: V 形 3"/>
            <p:cNvSpPr/>
            <p:nvPr/>
          </p:nvSpPr>
          <p:spPr>
            <a:xfrm>
              <a:off x="713" y="514"/>
              <a:ext cx="419" cy="48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5" name="箭头: V 形 4"/>
            <p:cNvSpPr/>
            <p:nvPr/>
          </p:nvSpPr>
          <p:spPr>
            <a:xfrm>
              <a:off x="1014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505" y="992"/>
              <a:ext cx="12255" cy="0"/>
            </a:xfrm>
            <a:prstGeom prst="line">
              <a:avLst/>
            </a:prstGeom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434" y="301"/>
              <a:ext cx="2230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資料處理</a:t>
              </a:r>
              <a:endParaRPr lang="zh-CN" altLang="en-US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28" name="箭头: V 形 8"/>
            <p:cNvSpPr/>
            <p:nvPr/>
          </p:nvSpPr>
          <p:spPr>
            <a:xfrm>
              <a:off x="371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33" name="圖片 32">
            <a:extLst>
              <a:ext uri="{FF2B5EF4-FFF2-40B4-BE49-F238E27FC236}">
                <a16:creationId xmlns:a16="http://schemas.microsoft.com/office/drawing/2014/main" id="{439A7006-335A-4AD0-A186-CF0483C02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4" y="643433"/>
            <a:ext cx="4453527" cy="4453527"/>
          </a:xfrm>
          <a:prstGeom prst="rect">
            <a:avLst/>
          </a:prstGeom>
        </p:spPr>
      </p:pic>
      <p:sp>
        <p:nvSpPr>
          <p:cNvPr id="34" name="TextBox 11"/>
          <p:cNvSpPr txBox="1">
            <a:spLocks noChangeArrowheads="1"/>
          </p:cNvSpPr>
          <p:nvPr/>
        </p:nvSpPr>
        <p:spPr bwMode="auto">
          <a:xfrm flipH="1">
            <a:off x="5004048" y="1577575"/>
            <a:ext cx="3894551" cy="258524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360" tIns="45680" rIns="91360" bIns="4568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l"/>
              <a:defRPr/>
            </a:pPr>
            <a:r>
              <a:rPr lang="en-US" altLang="zh-CN" b="1" kern="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1.</a:t>
            </a:r>
            <a:r>
              <a:rPr lang="zh-TW" altLang="en-US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先建立</a:t>
            </a:r>
            <a:r>
              <a:rPr lang="en-US" altLang="zh-TW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train</a:t>
            </a:r>
            <a:r>
              <a:rPr lang="zh-TW" altLang="en-US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與</a:t>
            </a:r>
            <a:r>
              <a:rPr lang="en-US" altLang="zh-TW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valid</a:t>
            </a:r>
            <a:r>
              <a:rPr lang="zh-TW" altLang="en-US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的</a:t>
            </a:r>
            <a:r>
              <a:rPr lang="zh-TW" altLang="en-US" b="1" kern="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資料夾</a:t>
            </a:r>
            <a:endParaRPr lang="en-US" altLang="zh-TW" b="1" kern="0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思源宋体 CN Light" panose="02020300000000000000" pitchFamily="18" charset="-122"/>
            </a:endParaRPr>
          </a:p>
          <a:p>
            <a:pPr eaLnBrk="1" hangingPunct="1">
              <a:defRPr/>
            </a:pPr>
            <a:endParaRPr lang="en-US" altLang="zh-TW" b="1" kern="0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思源宋体 CN Light" panose="02020300000000000000" pitchFamily="18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l"/>
              <a:defRPr/>
            </a:pPr>
            <a:r>
              <a:rPr lang="en-US" altLang="zh-TW" b="1" kern="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2.</a:t>
            </a:r>
            <a:r>
              <a:rPr lang="zh-TW" altLang="en-US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把每一個</a:t>
            </a:r>
            <a:r>
              <a:rPr lang="en-US" altLang="zh-TW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dataset</a:t>
            </a:r>
            <a:r>
              <a:rPr lang="zh-TW" altLang="en-US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裡面的子資料夾內的圖片隨機洗牌</a:t>
            </a:r>
          </a:p>
          <a:p>
            <a:pPr marL="285750" indent="-285750" eaLnBrk="1" hangingPunct="1">
              <a:buFont typeface="Wingdings" panose="05000000000000000000" pitchFamily="2" charset="2"/>
              <a:buChar char="l"/>
              <a:defRPr/>
            </a:pPr>
            <a:endParaRPr lang="en-US" altLang="zh-TW" b="1" kern="0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思源宋体 CN Light" panose="02020300000000000000" pitchFamily="18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l"/>
              <a:defRPr/>
            </a:pPr>
            <a:r>
              <a:rPr lang="en-US" altLang="zh-TW" b="1" kern="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3.</a:t>
            </a:r>
            <a:r>
              <a:rPr lang="zh-TW" altLang="en-US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之後切割從頭至</a:t>
            </a:r>
            <a:r>
              <a:rPr lang="en-US" altLang="zh-TW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80%</a:t>
            </a:r>
            <a:r>
              <a:rPr lang="zh-TW" altLang="en-US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為</a:t>
            </a:r>
            <a:r>
              <a:rPr lang="en-US" altLang="zh-TW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trainset</a:t>
            </a:r>
            <a:r>
              <a:rPr lang="zh-TW" altLang="en-US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，後</a:t>
            </a:r>
            <a:r>
              <a:rPr lang="en-US" altLang="zh-TW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20%</a:t>
            </a:r>
            <a:r>
              <a:rPr lang="zh-TW" altLang="en-US" b="1" kern="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為</a:t>
            </a:r>
            <a:r>
              <a:rPr lang="en-US" altLang="zh-TW" b="1" kern="0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思源宋体 CN Light" panose="02020300000000000000" pitchFamily="18" charset="-122"/>
              </a:rPr>
              <a:t>validset</a:t>
            </a:r>
            <a:endParaRPr lang="en-US" altLang="zh-TW" b="1" kern="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思源宋体 CN Light" panose="02020300000000000000" pitchFamily="18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l"/>
              <a:defRPr/>
            </a:pPr>
            <a:endParaRPr lang="zh-TW" altLang="en-US" b="1" kern="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思源宋体 CN Light" panose="02020300000000000000" pitchFamily="18" charset="-122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l"/>
              <a:defRPr/>
            </a:pPr>
            <a:endParaRPr lang="en-US" altLang="zh-CN" b="1" kern="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思源宋体 CN Light" panose="020203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90998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1520" y="123478"/>
            <a:ext cx="8502015" cy="461645"/>
            <a:chOff x="371" y="301"/>
            <a:chExt cx="13389" cy="727"/>
          </a:xfrm>
        </p:grpSpPr>
        <p:sp>
          <p:nvSpPr>
            <p:cNvPr id="6" name="箭头: V 形 3"/>
            <p:cNvSpPr/>
            <p:nvPr/>
          </p:nvSpPr>
          <p:spPr>
            <a:xfrm>
              <a:off x="713" y="514"/>
              <a:ext cx="419" cy="48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5" name="箭头: V 形 4"/>
            <p:cNvSpPr/>
            <p:nvPr/>
          </p:nvSpPr>
          <p:spPr>
            <a:xfrm>
              <a:off x="1014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505" y="992"/>
              <a:ext cx="12255" cy="0"/>
            </a:xfrm>
            <a:prstGeom prst="line">
              <a:avLst/>
            </a:prstGeom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434" y="301"/>
              <a:ext cx="2662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Load </a:t>
              </a:r>
              <a:r>
                <a:rPr lang="en-US" altLang="zh-TW" sz="24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Data</a:t>
              </a:r>
              <a:endParaRPr lang="zh-CN" altLang="en-US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28" name="箭头: V 形 8"/>
            <p:cNvSpPr/>
            <p:nvPr/>
          </p:nvSpPr>
          <p:spPr>
            <a:xfrm>
              <a:off x="371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107504" y="1023908"/>
            <a:ext cx="9001000" cy="3159925"/>
            <a:chOff x="107504" y="843558"/>
            <a:chExt cx="10776115" cy="3783104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672EF30-DEAE-42D8-95EE-C32B087C2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843558"/>
              <a:ext cx="9647366" cy="169252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7F8AC0B0-BCD1-4305-B4B3-A94A33E3C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2741178"/>
              <a:ext cx="10776115" cy="1885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471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1520" y="123478"/>
            <a:ext cx="8502015" cy="461645"/>
            <a:chOff x="371" y="301"/>
            <a:chExt cx="13389" cy="727"/>
          </a:xfrm>
        </p:grpSpPr>
        <p:sp>
          <p:nvSpPr>
            <p:cNvPr id="6" name="箭头: V 形 3"/>
            <p:cNvSpPr/>
            <p:nvPr/>
          </p:nvSpPr>
          <p:spPr>
            <a:xfrm>
              <a:off x="713" y="514"/>
              <a:ext cx="419" cy="48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5" name="箭头: V 形 4"/>
            <p:cNvSpPr/>
            <p:nvPr/>
          </p:nvSpPr>
          <p:spPr>
            <a:xfrm>
              <a:off x="1014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505" y="992"/>
              <a:ext cx="12255" cy="0"/>
            </a:xfrm>
            <a:prstGeom prst="line">
              <a:avLst/>
            </a:prstGeom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434" y="301"/>
              <a:ext cx="1808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Model</a:t>
              </a:r>
              <a:endParaRPr lang="zh-CN" altLang="en-US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28" name="箭头: V 形 8"/>
            <p:cNvSpPr/>
            <p:nvPr/>
          </p:nvSpPr>
          <p:spPr>
            <a:xfrm>
              <a:off x="371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8760C1A0-508E-4C63-A72C-3F6200052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74" y="693072"/>
            <a:ext cx="2582566" cy="434290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329D669-CFA6-49CF-B10E-62669EBCAA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880" y="726385"/>
            <a:ext cx="4829552" cy="418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787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1520" y="123478"/>
            <a:ext cx="8502015" cy="461645"/>
            <a:chOff x="371" y="301"/>
            <a:chExt cx="13389" cy="727"/>
          </a:xfrm>
        </p:grpSpPr>
        <p:sp>
          <p:nvSpPr>
            <p:cNvPr id="6" name="箭头: V 形 3"/>
            <p:cNvSpPr/>
            <p:nvPr/>
          </p:nvSpPr>
          <p:spPr>
            <a:xfrm>
              <a:off x="713" y="514"/>
              <a:ext cx="419" cy="48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15" name="箭头: V 形 4"/>
            <p:cNvSpPr/>
            <p:nvPr/>
          </p:nvSpPr>
          <p:spPr>
            <a:xfrm>
              <a:off x="1014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505" y="992"/>
              <a:ext cx="12255" cy="0"/>
            </a:xfrm>
            <a:prstGeom prst="line">
              <a:avLst/>
            </a:prstGeom>
            <a:ln>
              <a:solidFill>
                <a:schemeClr val="accent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434" y="301"/>
              <a:ext cx="6493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Loss </a:t>
              </a:r>
              <a:r>
                <a:rPr lang="en-US" altLang="zh-TW" sz="24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思源宋体 CN Light" panose="02020300000000000000" pitchFamily="18" charset="-122"/>
                </a:rPr>
                <a:t>Function &amp; Optimizer</a:t>
              </a:r>
              <a:endParaRPr lang="zh-CN" altLang="en-US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  <p:sp>
          <p:nvSpPr>
            <p:cNvPr id="28" name="箭头: V 形 8"/>
            <p:cNvSpPr/>
            <p:nvPr/>
          </p:nvSpPr>
          <p:spPr>
            <a:xfrm>
              <a:off x="371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endParaRP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353180B6-8E14-4075-84E9-CDEAF26BD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90" y="1923678"/>
            <a:ext cx="7022611" cy="158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699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商务简约工作总结汇报述职报告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包图主题2">
  <a:themeElements>
    <a:clrScheme name="自定义 1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A8D2D"/>
      </a:accent1>
      <a:accent2>
        <a:srgbClr val="293247"/>
      </a:accent2>
      <a:accent3>
        <a:srgbClr val="A5A5A5"/>
      </a:accent3>
      <a:accent4>
        <a:srgbClr val="767171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4f3my3wi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A8D2D"/>
      </a:accent1>
      <a:accent2>
        <a:srgbClr val="293247"/>
      </a:accent2>
      <a:accent3>
        <a:srgbClr val="A5A5A5"/>
      </a:accent3>
      <a:accent4>
        <a:srgbClr val="767171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287</Words>
  <Application>Microsoft Office PowerPoint</Application>
  <PresentationFormat>如螢幕大小 (16:9)</PresentationFormat>
  <Paragraphs>67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18</vt:i4>
      </vt:variant>
    </vt:vector>
  </HeadingPairs>
  <TitlesOfParts>
    <vt:vector size="29" baseType="lpstr">
      <vt:lpstr>微软雅黑</vt:lpstr>
      <vt:lpstr>宋体</vt:lpstr>
      <vt:lpstr>字魂59号-创粗黑</vt:lpstr>
      <vt:lpstr>思源宋体 CN Light</vt:lpstr>
      <vt:lpstr>思源黑体 CN Light</vt:lpstr>
      <vt:lpstr>微軟正黑體</vt:lpstr>
      <vt:lpstr>Arial</vt:lpstr>
      <vt:lpstr>Calibri</vt:lpstr>
      <vt:lpstr>Wingdings</vt:lpstr>
      <vt:lpstr>包图主题2</vt:lpstr>
      <vt:lpstr>1_Office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kitty</cp:lastModifiedBy>
  <cp:revision>123</cp:revision>
  <dcterms:created xsi:type="dcterms:W3CDTF">2016-05-27T01:37:00Z</dcterms:created>
  <dcterms:modified xsi:type="dcterms:W3CDTF">2023-11-05T09:22:59Z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  <property fmtid="{D5CDD505-2E9C-101B-9397-08002B2CF9AE}" pid="3" name="KSORubyTemplateID">
    <vt:lpwstr>2</vt:lpwstr>
  </property>
</Properties>
</file>